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51" r:id="rId1"/>
  </p:sldMasterIdLst>
  <p:notesMasterIdLst>
    <p:notesMasterId r:id="rId13"/>
  </p:notesMasterIdLst>
  <p:handoutMasterIdLst>
    <p:handoutMasterId r:id="rId14"/>
  </p:handoutMasterIdLst>
  <p:sldIdLst>
    <p:sldId id="256" r:id="rId2"/>
    <p:sldId id="561" r:id="rId3"/>
    <p:sldId id="479" r:id="rId4"/>
    <p:sldId id="480" r:id="rId5"/>
    <p:sldId id="481" r:id="rId6"/>
    <p:sldId id="483" r:id="rId7"/>
    <p:sldId id="482" r:id="rId8"/>
    <p:sldId id="524" r:id="rId9"/>
    <p:sldId id="514" r:id="rId10"/>
    <p:sldId id="516" r:id="rId11"/>
    <p:sldId id="492" r:id="rId12"/>
  </p:sldIdLst>
  <p:sldSz cx="9144000" cy="6858000" type="screen4x3"/>
  <p:notesSz cx="7031038" cy="10163175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202" userDrawn="1">
          <p15:clr>
            <a:srgbClr val="A4A3A4"/>
          </p15:clr>
        </p15:guide>
        <p15:guide id="2" pos="2215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CC66"/>
    <a:srgbClr val="FFFF99"/>
    <a:srgbClr val="FFFF66"/>
    <a:srgbClr val="99FFCC"/>
    <a:srgbClr val="A73E3B"/>
    <a:srgbClr val="009242"/>
    <a:srgbClr val="CCFFFF"/>
    <a:srgbClr val="DAE2E7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淡色スタイル 3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301B821-A1FF-4177-AEE7-76D212191A09}" styleName="中間スタイル 1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淡色スタイル 2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テーマ スタイル 1 - アクセント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129" autoAdjust="0"/>
    <p:restoredTop sz="55294" autoAdjust="0"/>
  </p:normalViewPr>
  <p:slideViewPr>
    <p:cSldViewPr>
      <p:cViewPr varScale="1">
        <p:scale>
          <a:sx n="79" d="100"/>
          <a:sy n="79" d="100"/>
        </p:scale>
        <p:origin x="1326" y="96"/>
      </p:cViewPr>
      <p:guideLst/>
    </p:cSldViewPr>
  </p:slideViewPr>
  <p:outlineViewPr>
    <p:cViewPr>
      <p:scale>
        <a:sx n="33" d="100"/>
        <a:sy n="33" d="100"/>
      </p:scale>
      <p:origin x="0" y="10812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-2958" y="-90"/>
      </p:cViewPr>
      <p:guideLst>
        <p:guide orient="horz" pos="3202"/>
        <p:guide pos="221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6784" cy="508159"/>
          </a:xfrm>
          <a:prstGeom prst="rect">
            <a:avLst/>
          </a:prstGeom>
        </p:spPr>
        <p:txBody>
          <a:bodyPr vert="horz" lIns="93871" tIns="46935" rIns="93871" bIns="46935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982628" y="0"/>
            <a:ext cx="3046784" cy="508159"/>
          </a:xfrm>
          <a:prstGeom prst="rect">
            <a:avLst/>
          </a:prstGeom>
        </p:spPr>
        <p:txBody>
          <a:bodyPr vert="horz" lIns="93871" tIns="46935" rIns="93871" bIns="46935" rtlCol="0"/>
          <a:lstStyle>
            <a:lvl1pPr algn="r">
              <a:defRPr sz="1200"/>
            </a:lvl1pPr>
          </a:lstStyle>
          <a:p>
            <a:fld id="{3B55C042-905C-445F-8ED9-62B86B9F97C2}" type="datetimeFigureOut">
              <a:rPr kumimoji="1" lang="ja-JP" altLang="en-US" smtClean="0"/>
              <a:t>2024/2/13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653252"/>
            <a:ext cx="3046784" cy="508159"/>
          </a:xfrm>
          <a:prstGeom prst="rect">
            <a:avLst/>
          </a:prstGeom>
        </p:spPr>
        <p:txBody>
          <a:bodyPr vert="horz" lIns="93871" tIns="46935" rIns="93871" bIns="46935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982628" y="9653252"/>
            <a:ext cx="3046784" cy="508159"/>
          </a:xfrm>
          <a:prstGeom prst="rect">
            <a:avLst/>
          </a:prstGeom>
        </p:spPr>
        <p:txBody>
          <a:bodyPr vert="horz" lIns="93871" tIns="46935" rIns="93871" bIns="46935" rtlCol="0" anchor="b"/>
          <a:lstStyle>
            <a:lvl1pPr algn="r">
              <a:defRPr sz="1200"/>
            </a:lvl1pPr>
          </a:lstStyle>
          <a:p>
            <a:fld id="{52A5D7FF-B560-4ABA-BB66-ECDC445A86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348403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6784" cy="508159"/>
          </a:xfrm>
          <a:prstGeom prst="rect">
            <a:avLst/>
          </a:prstGeom>
        </p:spPr>
        <p:txBody>
          <a:bodyPr vert="horz" lIns="93871" tIns="46935" rIns="93871" bIns="46935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982628" y="0"/>
            <a:ext cx="3046784" cy="508159"/>
          </a:xfrm>
          <a:prstGeom prst="rect">
            <a:avLst/>
          </a:prstGeom>
        </p:spPr>
        <p:txBody>
          <a:bodyPr vert="horz" lIns="93871" tIns="46935" rIns="93871" bIns="46935" rtlCol="0"/>
          <a:lstStyle>
            <a:lvl1pPr algn="r">
              <a:defRPr sz="1200"/>
            </a:lvl1pPr>
          </a:lstStyle>
          <a:p>
            <a:fld id="{1AB5D737-3D8B-4C6C-8727-57895E7AD0B9}" type="datetimeFigureOut">
              <a:rPr kumimoji="1" lang="ja-JP" altLang="en-US" smtClean="0"/>
              <a:t>2024/2/13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76313" y="763588"/>
            <a:ext cx="5078412" cy="38084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871" tIns="46935" rIns="93871" bIns="46935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03105" y="4827509"/>
            <a:ext cx="5624830" cy="4573429"/>
          </a:xfrm>
          <a:prstGeom prst="rect">
            <a:avLst/>
          </a:prstGeom>
        </p:spPr>
        <p:txBody>
          <a:bodyPr vert="horz" lIns="93871" tIns="46935" rIns="93871" bIns="46935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653252"/>
            <a:ext cx="3046784" cy="508159"/>
          </a:xfrm>
          <a:prstGeom prst="rect">
            <a:avLst/>
          </a:prstGeom>
        </p:spPr>
        <p:txBody>
          <a:bodyPr vert="horz" lIns="93871" tIns="46935" rIns="93871" bIns="46935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982628" y="9653252"/>
            <a:ext cx="3046784" cy="508159"/>
          </a:xfrm>
          <a:prstGeom prst="rect">
            <a:avLst/>
          </a:prstGeom>
        </p:spPr>
        <p:txBody>
          <a:bodyPr vert="horz" lIns="93871" tIns="46935" rIns="93871" bIns="46935" rtlCol="0" anchor="b"/>
          <a:lstStyle>
            <a:lvl1pPr algn="r">
              <a:defRPr sz="1200"/>
            </a:lvl1pPr>
          </a:lstStyle>
          <a:p>
            <a:fld id="{EDA6C56D-61B8-4EAB-87D1-E05C005DBE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59750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A6C56D-61B8-4EAB-87D1-E05C005DBEB2}" type="slidenum">
              <a:rPr kumimoji="1" lang="ja-JP" altLang="en-US" smtClean="0"/>
              <a:t>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72761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A6C56D-61B8-4EAB-87D1-E05C005DBEB2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10569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A6C56D-61B8-4EAB-87D1-E05C005DBEB2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96719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A6C56D-61B8-4EAB-87D1-E05C005DBEB2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07850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A6C56D-61B8-4EAB-87D1-E05C005DBEB2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82834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8714">
              <a:defRPr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A6C56D-61B8-4EAB-87D1-E05C005DBEB2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52412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8714">
              <a:defRPr/>
            </a:pPr>
            <a:endParaRPr lang="ja-JP" altLang="en-US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A6C56D-61B8-4EAB-87D1-E05C005DBEB2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34670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6953"/>
            <a:endParaRPr lang="en-US" altLang="ja-JP" dirty="0">
              <a:solidFill>
                <a:schemeClr val="tx1">
                  <a:lumMod val="85000"/>
                  <a:lumOff val="15000"/>
                </a:schemeClr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A6C56D-61B8-4EAB-87D1-E05C005DBEB2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38264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6953"/>
            <a:endParaRPr lang="ja-JP" altLang="en-US" dirty="0" smtClean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A6C56D-61B8-4EAB-87D1-E05C005DBEB2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30019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A6C56D-61B8-4EAB-87D1-E05C005DBEB2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58803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>
              <a:latin typeface="+mn-ea"/>
              <a:ea typeface="+mn-ea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A6C56D-61B8-4EAB-87D1-E05C005DBEB2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856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395536" y="2249041"/>
            <a:ext cx="8352000" cy="79451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>
                <a:latin typeface="HGPｺﾞｼｯｸM" panose="020B0600000000000000" pitchFamily="50" charset="-128"/>
                <a:ea typeface="HGPｺﾞｼｯｸM" panose="020B0600000000000000" pitchFamily="50" charset="-128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cxnSp>
        <p:nvCxnSpPr>
          <p:cNvPr id="10" name="直線コネクタ 9"/>
          <p:cNvCxnSpPr/>
          <p:nvPr userDrawn="1"/>
        </p:nvCxnSpPr>
        <p:spPr>
          <a:xfrm>
            <a:off x="395536" y="3078485"/>
            <a:ext cx="8352000" cy="0"/>
          </a:xfrm>
          <a:prstGeom prst="line">
            <a:avLst/>
          </a:prstGeom>
          <a:ln w="38100">
            <a:solidFill>
              <a:srgbClr val="0072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 userDrawn="1"/>
        </p:nvCxnSpPr>
        <p:spPr>
          <a:xfrm>
            <a:off x="395536" y="3140968"/>
            <a:ext cx="8352000" cy="0"/>
          </a:xfrm>
          <a:prstGeom prst="line">
            <a:avLst/>
          </a:prstGeom>
          <a:ln w="12700">
            <a:solidFill>
              <a:srgbClr val="0072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正方形/長方形 16"/>
          <p:cNvSpPr/>
          <p:nvPr userDrawn="1"/>
        </p:nvSpPr>
        <p:spPr>
          <a:xfrm>
            <a:off x="8826182" y="14465"/>
            <a:ext cx="144000" cy="144000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 userDrawn="1"/>
        </p:nvSpPr>
        <p:spPr>
          <a:xfrm>
            <a:off x="8984345" y="14465"/>
            <a:ext cx="144000" cy="144000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 userDrawn="1"/>
        </p:nvSpPr>
        <p:spPr>
          <a:xfrm>
            <a:off x="8984345" y="174370"/>
            <a:ext cx="144000" cy="144000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/>
          <p:cNvSpPr/>
          <p:nvPr userDrawn="1"/>
        </p:nvSpPr>
        <p:spPr>
          <a:xfrm>
            <a:off x="15653" y="6702697"/>
            <a:ext cx="144000" cy="144000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/>
          <p:cNvSpPr/>
          <p:nvPr userDrawn="1"/>
        </p:nvSpPr>
        <p:spPr>
          <a:xfrm>
            <a:off x="173148" y="6702697"/>
            <a:ext cx="144000" cy="144000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/>
          <p:cNvSpPr/>
          <p:nvPr userDrawn="1"/>
        </p:nvSpPr>
        <p:spPr>
          <a:xfrm>
            <a:off x="15653" y="6545600"/>
            <a:ext cx="144000" cy="144000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4"/>
          <p:cNvSpPr>
            <a:spLocks noChangeArrowheads="1"/>
          </p:cNvSpPr>
          <p:nvPr userDrawn="1"/>
        </p:nvSpPr>
        <p:spPr bwMode="auto">
          <a:xfrm>
            <a:off x="631073" y="4760420"/>
            <a:ext cx="8057481" cy="198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ja-JP" altLang="en-US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当資料のお取扱いに係るご注意</a:t>
            </a:r>
            <a:endParaRPr lang="en-US" altLang="ja-JP" sz="1350" dirty="0">
              <a:solidFill>
                <a:schemeClr val="tx1">
                  <a:lumMod val="65000"/>
                  <a:lumOff val="35000"/>
                </a:schemeClr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endParaRPr lang="en-US" altLang="ja-JP" sz="400" dirty="0">
              <a:solidFill>
                <a:schemeClr val="tx1">
                  <a:lumMod val="65000"/>
                  <a:lumOff val="35000"/>
                </a:schemeClr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lang="ja-JP" alt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■本資料に記載している内容は、本資料作成時の法令、見解等により作成されたものであり、経済環境の　</a:t>
            </a:r>
          </a:p>
          <a:p>
            <a:r>
              <a:rPr lang="ja-JP" alt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変化や年金制度、税制等の変更により、予告なしに変更されることがあります。</a:t>
            </a:r>
          </a:p>
          <a:p>
            <a:r>
              <a:rPr lang="ja-JP" alt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■本資料</a:t>
            </a:r>
            <a:r>
              <a:rPr lang="ja-JP" altLang="en-US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は労働金庫連合会</a:t>
            </a:r>
            <a:r>
              <a:rPr lang="ja-JP" alt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が入手可能な情報に基づき作成</a:t>
            </a:r>
            <a:r>
              <a:rPr lang="ja-JP" altLang="en-US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し、北陸労働金庫が編集した</a:t>
            </a:r>
            <a:r>
              <a:rPr lang="ja-JP" alt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ものですが、</a:t>
            </a:r>
            <a:r>
              <a:rPr lang="ja-JP" altLang="en-US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内容</a:t>
            </a:r>
          </a:p>
          <a:p>
            <a:r>
              <a:rPr lang="ja-JP" altLang="en-US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の</a:t>
            </a:r>
            <a:r>
              <a:rPr lang="ja-JP" alt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正確性・完全性を</a:t>
            </a:r>
            <a:r>
              <a:rPr lang="ja-JP" altLang="en-US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保証する</a:t>
            </a:r>
            <a:r>
              <a:rPr lang="ja-JP" alt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もの</a:t>
            </a:r>
            <a:r>
              <a:rPr lang="ja-JP" altLang="en-US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では</a:t>
            </a:r>
            <a:r>
              <a:rPr lang="ja-JP" alt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ありません。詳細は行政当局等にお問い合わせ下さい。</a:t>
            </a:r>
            <a:endParaRPr lang="en-US" altLang="ja-JP" sz="1300" dirty="0">
              <a:solidFill>
                <a:schemeClr val="tx1">
                  <a:lumMod val="65000"/>
                  <a:lumOff val="35000"/>
                </a:schemeClr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lang="ja-JP" alt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■当資料は、資産運用の参考となる情報提供を目的としており、勧誘を目的としたものではありません。</a:t>
            </a:r>
          </a:p>
          <a:p>
            <a:r>
              <a:rPr lang="ja-JP" alt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■投資商品は商品ごとにリスクが異なりますので、投資にあたっては各商品等の目論見書やお客様向け資</a:t>
            </a:r>
            <a:endParaRPr lang="en-US" altLang="ja-JP" sz="1300" dirty="0">
              <a:solidFill>
                <a:schemeClr val="tx1">
                  <a:lumMod val="65000"/>
                  <a:lumOff val="35000"/>
                </a:schemeClr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lang="ja-JP" alt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料をよくお読みください。</a:t>
            </a:r>
          </a:p>
          <a:p>
            <a:r>
              <a:rPr lang="ja-JP" alt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■複製または他への配布は慎んでいただきますよう、お願いいたします。</a:t>
            </a:r>
          </a:p>
          <a:p>
            <a:endParaRPr lang="ja-JP" altLang="en-US" sz="1300" dirty="0">
              <a:solidFill>
                <a:schemeClr val="tx1">
                  <a:lumMod val="65000"/>
                  <a:lumOff val="3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2053" name="Picture 5" descr="C:\Users\kenji_tanaka\Desktop\R\20170728-紙パ\ろうきんロゴ\ろうきんロゴ_ろうきんブルー（サイズ中）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1638" y="3897266"/>
            <a:ext cx="1828800" cy="703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正方形/長方形 2"/>
          <p:cNvSpPr/>
          <p:nvPr userDrawn="1"/>
        </p:nvSpPr>
        <p:spPr>
          <a:xfrm>
            <a:off x="539552" y="4697937"/>
            <a:ext cx="8240525" cy="2043431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56453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512" y="418654"/>
            <a:ext cx="8804833" cy="562074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800" baseline="0">
                <a:latin typeface="HGPｺﾞｼｯｸM" panose="020B0600000000000000" pitchFamily="50" charset="-128"/>
                <a:ea typeface="HGPｺﾞｼｯｸM" panose="020B0600000000000000" pitchFamily="50" charset="-128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38128" y="1268760"/>
            <a:ext cx="7681552" cy="51125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8595940" y="6550744"/>
            <a:ext cx="576064" cy="288032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1pPr>
          </a:lstStyle>
          <a:p>
            <a:fld id="{30383CA1-7381-4F83-9E46-C90B58A739B1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cxnSp>
        <p:nvCxnSpPr>
          <p:cNvPr id="10" name="直線コネクタ 9"/>
          <p:cNvCxnSpPr/>
          <p:nvPr userDrawn="1"/>
        </p:nvCxnSpPr>
        <p:spPr>
          <a:xfrm>
            <a:off x="132904" y="980728"/>
            <a:ext cx="8892000" cy="0"/>
          </a:xfrm>
          <a:prstGeom prst="line">
            <a:avLst/>
          </a:prstGeom>
          <a:ln w="38100">
            <a:solidFill>
              <a:srgbClr val="0072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 userDrawn="1"/>
        </p:nvCxnSpPr>
        <p:spPr>
          <a:xfrm>
            <a:off x="132904" y="1043211"/>
            <a:ext cx="8892000" cy="0"/>
          </a:xfrm>
          <a:prstGeom prst="line">
            <a:avLst/>
          </a:prstGeom>
          <a:ln w="12700">
            <a:solidFill>
              <a:srgbClr val="0072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 userDrawn="1"/>
        </p:nvCxnSpPr>
        <p:spPr>
          <a:xfrm>
            <a:off x="8710412" y="6819726"/>
            <a:ext cx="432000" cy="0"/>
          </a:xfrm>
          <a:prstGeom prst="line">
            <a:avLst/>
          </a:prstGeom>
          <a:ln w="19050">
            <a:solidFill>
              <a:srgbClr val="CC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正方形/長方形 15"/>
          <p:cNvSpPr/>
          <p:nvPr userDrawn="1"/>
        </p:nvSpPr>
        <p:spPr>
          <a:xfrm>
            <a:off x="15653" y="6702697"/>
            <a:ext cx="144000" cy="144000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 userDrawn="1"/>
        </p:nvSpPr>
        <p:spPr>
          <a:xfrm>
            <a:off x="173148" y="6702697"/>
            <a:ext cx="144000" cy="144000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 userDrawn="1"/>
        </p:nvSpPr>
        <p:spPr>
          <a:xfrm>
            <a:off x="15653" y="6545600"/>
            <a:ext cx="144000" cy="144000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27" name="Picture 3" descr="C:\Users\kenji_tanaka\Desktop\R\20170728-紙パ\ろうきんロゴ\ろうきんロゴ_ろうきんブルー（サイズ中）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5286" y="57323"/>
            <a:ext cx="1123394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テキスト プレースホルダー 2"/>
          <p:cNvSpPr>
            <a:spLocks noGrp="1"/>
          </p:cNvSpPr>
          <p:nvPr>
            <p:ph type="body" idx="13"/>
          </p:nvPr>
        </p:nvSpPr>
        <p:spPr>
          <a:xfrm>
            <a:off x="173148" y="34266"/>
            <a:ext cx="7207164" cy="373407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800" b="0">
                <a:solidFill>
                  <a:schemeClr val="tx1">
                    <a:lumMod val="50000"/>
                    <a:lumOff val="50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4" name="正方形/長方形 3"/>
          <p:cNvSpPr/>
          <p:nvPr userDrawn="1"/>
        </p:nvSpPr>
        <p:spPr>
          <a:xfrm>
            <a:off x="8826182" y="14465"/>
            <a:ext cx="144000" cy="144000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 userDrawn="1"/>
        </p:nvSpPr>
        <p:spPr>
          <a:xfrm>
            <a:off x="8984345" y="174370"/>
            <a:ext cx="144000" cy="144000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 userDrawn="1"/>
        </p:nvSpPr>
        <p:spPr>
          <a:xfrm>
            <a:off x="8984345" y="14465"/>
            <a:ext cx="144000" cy="144000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6784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182688" y="2017713"/>
            <a:ext cx="77724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タイトル 6"/>
          <p:cNvSpPr>
            <a:spLocks noGrp="1"/>
          </p:cNvSpPr>
          <p:nvPr>
            <p:ph type="title"/>
          </p:nvPr>
        </p:nvSpPr>
        <p:spPr>
          <a:xfrm>
            <a:off x="1150938" y="115888"/>
            <a:ext cx="7793037" cy="942975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4" name="日付プレースホルダー 7"/>
          <p:cNvSpPr>
            <a:spLocks noGrp="1"/>
          </p:cNvSpPr>
          <p:nvPr>
            <p:ph type="dt" sz="half" idx="10"/>
          </p:nvPr>
        </p:nvSpPr>
        <p:spPr>
          <a:xfrm>
            <a:off x="914400" y="63246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ー 8"/>
          <p:cNvSpPr>
            <a:spLocks noGrp="1"/>
          </p:cNvSpPr>
          <p:nvPr>
            <p:ph type="ftr" sz="quarter" idx="11"/>
          </p:nvPr>
        </p:nvSpPr>
        <p:spPr>
          <a:xfrm>
            <a:off x="3352800" y="63246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9"/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79908F-2AE5-4880-BE36-2BB4703E34D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78657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9218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323528" y="1628800"/>
            <a:ext cx="8496944" cy="648072"/>
          </a:xfrm>
        </p:spPr>
        <p:txBody>
          <a:bodyPr>
            <a:normAutofit/>
          </a:bodyPr>
          <a:lstStyle/>
          <a:p>
            <a:r>
              <a:rPr kumimoji="1" lang="ja-JP" altLang="en-US" sz="3200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新しい</a:t>
            </a:r>
            <a:r>
              <a:rPr lang="ja-JP" altLang="en-US" sz="3200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ＮＩＳＡ制度</a:t>
            </a:r>
            <a:r>
              <a:rPr kumimoji="1" lang="ja-JP" altLang="en-US" sz="3200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セミナー</a:t>
            </a:r>
            <a:endParaRPr kumimoji="1" lang="ja-JP" altLang="en-US" sz="32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539552" y="4063082"/>
            <a:ext cx="2016223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rgbClr val="666699"/>
              </a:buCl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6666FF"/>
              </a:buClr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3333CC"/>
              </a:buClr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533993"/>
              </a:buClr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666699"/>
              </a:buClr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dist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en-US" sz="1600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北陸労働金庫</a:t>
            </a:r>
            <a:endParaRPr lang="en-US" altLang="ja-JP" sz="16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algn="dist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en-US" sz="16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営業推進部</a:t>
            </a:r>
            <a:endParaRPr lang="en-US" altLang="ja-JP" sz="16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23528" y="270396"/>
            <a:ext cx="3096716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rgbClr val="666699"/>
              </a:buCl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6666FF"/>
              </a:buClr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3333CC"/>
              </a:buClr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533993"/>
              </a:buClr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666699"/>
              </a:buClr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dist" eaLnBrk="1" hangingPunct="1">
              <a:lnSpc>
                <a:spcPts val="19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ja-JP" altLang="en-US" sz="1800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●●労働</a:t>
            </a:r>
            <a:r>
              <a:rPr lang="ja-JP" altLang="en-US" sz="18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組合</a:t>
            </a:r>
            <a:endParaRPr lang="en-US" altLang="ja-JP" sz="18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algn="dist" eaLnBrk="1" hangingPunct="1">
              <a:buClrTx/>
              <a:buFontTx/>
              <a:buNone/>
            </a:pPr>
            <a:r>
              <a:rPr lang="en-US" altLang="ja-JP" sz="18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2024</a:t>
            </a:r>
            <a:r>
              <a:rPr lang="ja-JP" altLang="en-US" sz="1800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年</a:t>
            </a:r>
            <a:r>
              <a:rPr lang="ja-JP" altLang="en-US" sz="18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▲</a:t>
            </a:r>
            <a:r>
              <a:rPr lang="ja-JP" altLang="en-US" sz="1800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月▲</a:t>
            </a:r>
            <a:r>
              <a:rPr lang="ja-JP" altLang="en-US" sz="18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▲</a:t>
            </a:r>
            <a:r>
              <a:rPr lang="ja-JP" altLang="en-US" sz="1800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日</a:t>
            </a:r>
            <a:endParaRPr lang="en-US" altLang="ja-JP" sz="18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algn="dist" eaLnBrk="1" hangingPunct="1">
              <a:buClrTx/>
              <a:buFontTx/>
              <a:buNone/>
            </a:pPr>
            <a:r>
              <a:rPr lang="en-US" altLang="ja-JP" sz="18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2024</a:t>
            </a:r>
            <a:r>
              <a:rPr lang="ja-JP" altLang="en-US" sz="1800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年■月■</a:t>
            </a:r>
            <a:r>
              <a:rPr lang="ja-JP" altLang="en-US" sz="18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■</a:t>
            </a:r>
            <a:r>
              <a:rPr lang="ja-JP" altLang="en-US" sz="1800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日</a:t>
            </a:r>
            <a:endParaRPr lang="ja-JP" altLang="en-US" sz="18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3" name="タイトル 1">
            <a:extLst>
              <a:ext uri="{FF2B5EF4-FFF2-40B4-BE49-F238E27FC236}">
                <a16:creationId xmlns="" xmlns:a16="http://schemas.microsoft.com/office/drawing/2014/main" id="{DD581A0F-3BB1-38A5-59CB-36A038224692}"/>
              </a:ext>
            </a:extLst>
          </p:cNvPr>
          <p:cNvSpPr txBox="1">
            <a:spLocks/>
          </p:cNvSpPr>
          <p:nvPr/>
        </p:nvSpPr>
        <p:spPr>
          <a:xfrm>
            <a:off x="323528" y="2312876"/>
            <a:ext cx="8496944" cy="64807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3600" b="1" kern="120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  <a:cs typeface="+mj-cs"/>
              </a:defRPr>
            </a:lvl1pPr>
          </a:lstStyle>
          <a:p>
            <a:r>
              <a:rPr lang="ja-JP" altLang="en-US" sz="3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＜将来の自分へのプレゼント＞</a:t>
            </a:r>
          </a:p>
        </p:txBody>
      </p:sp>
    </p:spTree>
    <p:extLst>
      <p:ext uri="{BB962C8B-B14F-4D97-AF65-F5344CB8AC3E}">
        <p14:creationId xmlns:p14="http://schemas.microsoft.com/office/powerpoint/2010/main" val="301598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="" xmlns:a16="http://schemas.microsoft.com/office/drawing/2014/main" id="{622296DE-F2F7-0239-551F-74D8B474EA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3768" y="2761953"/>
            <a:ext cx="4077885" cy="430728"/>
          </a:xfrm>
        </p:spPr>
        <p:txBody>
          <a:bodyPr>
            <a:normAutofit/>
          </a:bodyPr>
          <a:lstStyle/>
          <a:p>
            <a:r>
              <a:rPr lang="ja-JP" altLang="en-US" sz="2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ご清聴ありがとうございました。</a:t>
            </a:r>
            <a:endParaRPr lang="en-US" altLang="ja-JP" sz="20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6" name="コンテンツ プレースホルダー 2">
            <a:extLst>
              <a:ext uri="{FF2B5EF4-FFF2-40B4-BE49-F238E27FC236}">
                <a16:creationId xmlns="" xmlns:a16="http://schemas.microsoft.com/office/drawing/2014/main" id="{B59B49A0-8C58-0362-ABAA-1B8E4185AB3A}"/>
              </a:ext>
            </a:extLst>
          </p:cNvPr>
          <p:cNvSpPr txBox="1">
            <a:spLocks/>
          </p:cNvSpPr>
          <p:nvPr/>
        </p:nvSpPr>
        <p:spPr>
          <a:xfrm>
            <a:off x="863016" y="4221088"/>
            <a:ext cx="7437823" cy="562074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txBody>
          <a:bodyPr anchor="ctr" anchorCtr="1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6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資産形成に係るご相談は、お気軽にお近くの＜ろうきん＞へご連絡ください。</a:t>
            </a:r>
          </a:p>
        </p:txBody>
      </p:sp>
    </p:spTree>
    <p:extLst>
      <p:ext uri="{BB962C8B-B14F-4D97-AF65-F5344CB8AC3E}">
        <p14:creationId xmlns:p14="http://schemas.microsoft.com/office/powerpoint/2010/main" val="3358871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="" xmlns:a16="http://schemas.microsoft.com/office/drawing/2014/main" id="{E7DEF299-1B1A-7E64-8F69-B95D5C5AE732}"/>
              </a:ext>
            </a:extLst>
          </p:cNvPr>
          <p:cNvSpPr txBox="1">
            <a:spLocks/>
          </p:cNvSpPr>
          <p:nvPr/>
        </p:nvSpPr>
        <p:spPr>
          <a:xfrm>
            <a:off x="560855" y="4726652"/>
            <a:ext cx="8042145" cy="1584176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iDeCo</a:t>
            </a:r>
            <a:r>
              <a:rPr lang="ja-JP" altLang="en-US" sz="1000" dirty="0">
                <a:solidFill>
                  <a:schemeClr val="tx2">
                    <a:lumMod val="60000"/>
                    <a:lumOff val="40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についてのご注意</a:t>
            </a:r>
            <a:endParaRPr lang="en-US" altLang="ja-JP" sz="1000" dirty="0">
              <a:solidFill>
                <a:schemeClr val="tx2">
                  <a:lumMod val="60000"/>
                  <a:lumOff val="40000"/>
                </a:schemeClr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lang="en-US" altLang="ja-JP" sz="1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●</a:t>
            </a:r>
            <a:r>
              <a:rPr lang="en-US" altLang="ja-JP" sz="1000" dirty="0" err="1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iDeCo</a:t>
            </a:r>
            <a:r>
              <a:rPr lang="ja-JP" altLang="en-US" sz="1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（個人型確定拠出年金）は、</a:t>
            </a:r>
            <a:r>
              <a:rPr lang="en-US" altLang="ja-JP" sz="1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60</a:t>
            </a:r>
            <a:r>
              <a:rPr lang="ja-JP" altLang="en-US" sz="1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歳まで原則引き出すことはできません。加入時および加入中は所定の手数料がかかります。</a:t>
            </a:r>
          </a:p>
          <a:p>
            <a:r>
              <a:rPr lang="ja-JP" altLang="en-US" sz="1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●加入者自身が運用商品を決定して運用指図を行います。運用結果によっては元本を下回り、運用益が発生しない場合がございます。</a:t>
            </a:r>
          </a:p>
          <a:p>
            <a:r>
              <a:rPr lang="ja-JP" altLang="en-US" sz="1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●本資料は</a:t>
            </a:r>
            <a:r>
              <a:rPr lang="en-US" altLang="ja-JP" sz="1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2023</a:t>
            </a:r>
            <a:r>
              <a:rPr lang="ja-JP" altLang="en-US" sz="1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年</a:t>
            </a:r>
            <a:r>
              <a:rPr lang="en-US" altLang="ja-JP" sz="1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12</a:t>
            </a:r>
            <a:r>
              <a:rPr lang="ja-JP" altLang="en-US" sz="1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月時点の関係法令・税制に基づき作成しており、数値は「節税シミュレーター」により労働金庫連合会が計算した概算（</a:t>
            </a:r>
            <a:r>
              <a:rPr lang="en-US" altLang="ja-JP" sz="1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URL</a:t>
            </a:r>
            <a:r>
              <a:rPr lang="ja-JP" altLang="en-US" sz="1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：</a:t>
            </a:r>
            <a:r>
              <a:rPr lang="en-US" altLang="ja-JP" sz="1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https://rokin-ideco.com/setuzei/index.html</a:t>
            </a:r>
            <a:r>
              <a:rPr lang="ja-JP" altLang="en-US" sz="1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）になります。今後、法令改正・税制変更等の可能性がありますので、記載内容・数値等は将来にわたって保証するものではありません。</a:t>
            </a:r>
          </a:p>
          <a:p>
            <a:r>
              <a:rPr lang="ja-JP" altLang="en-US" sz="1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●今後の確定拠出年金制度改正の詳細につきましては、厚生労働省</a:t>
            </a:r>
            <a:r>
              <a:rPr lang="en-US" altLang="ja-JP" sz="1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Web</a:t>
            </a:r>
            <a:r>
              <a:rPr lang="ja-JP" altLang="en-US" sz="1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サイト（</a:t>
            </a:r>
            <a:r>
              <a:rPr lang="en-US" altLang="ja-JP" sz="1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https://www.mhlw.go.jp/stf/seisakunitsuite/bunya/nenkin/nenkin/kyoshutsu/index.html</a:t>
            </a:r>
            <a:r>
              <a:rPr lang="ja-JP" altLang="en-US" sz="1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）をご確認ください。</a:t>
            </a:r>
          </a:p>
        </p:txBody>
      </p:sp>
      <p:sp>
        <p:nvSpPr>
          <p:cNvPr id="6" name="コンテンツ プレースホルダー 2">
            <a:extLst>
              <a:ext uri="{FF2B5EF4-FFF2-40B4-BE49-F238E27FC236}">
                <a16:creationId xmlns="" xmlns:a16="http://schemas.microsoft.com/office/drawing/2014/main" id="{5DC05F4D-C394-D840-A017-7F055C7319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927" y="1268761"/>
            <a:ext cx="8042145" cy="3240360"/>
          </a:xfrm>
          <a:ln>
            <a:solidFill>
              <a:schemeClr val="tx1"/>
            </a:solidFill>
            <a:prstDash val="dash"/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1000" dirty="0">
                <a:solidFill>
                  <a:schemeClr val="tx2">
                    <a:lumMod val="60000"/>
                    <a:lumOff val="40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投資信託についてのご注意</a:t>
            </a:r>
          </a:p>
          <a:p>
            <a:pPr marL="0" indent="0">
              <a:buNone/>
            </a:pPr>
            <a:r>
              <a:rPr lang="en-US" altLang="ja-JP" sz="1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【</a:t>
            </a:r>
            <a:r>
              <a:rPr lang="ja-JP" altLang="en-US" sz="1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投資信託のリスク</a:t>
            </a:r>
            <a:r>
              <a:rPr lang="en-US" altLang="ja-JP" sz="1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】</a:t>
            </a:r>
          </a:p>
          <a:p>
            <a:pPr marL="0" indent="0">
              <a:buNone/>
            </a:pPr>
            <a:r>
              <a:rPr lang="en-US" altLang="ja-JP" sz="1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●</a:t>
            </a:r>
            <a:r>
              <a:rPr lang="ja-JP" altLang="en-US" sz="1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投資信託は、主に国内外の株式や公社債等の値動きのある証券を投資対象とし、投資元本が保証されていないため、当該資産の市場における取引価格の変動や為替の変動により、基準価格が変動します。よって元本および収益金が保証されておりません。</a:t>
            </a:r>
          </a:p>
          <a:p>
            <a:pPr marL="0" indent="0">
              <a:buNone/>
            </a:pPr>
            <a:r>
              <a:rPr lang="en-US" altLang="ja-JP" sz="1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【</a:t>
            </a:r>
            <a:r>
              <a:rPr lang="ja-JP" altLang="en-US" sz="1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投資信託に関する諸費用</a:t>
            </a:r>
            <a:r>
              <a:rPr lang="en-US" altLang="ja-JP" sz="1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】</a:t>
            </a:r>
          </a:p>
          <a:p>
            <a:pPr marL="0" indent="0">
              <a:buNone/>
            </a:pPr>
            <a:r>
              <a:rPr lang="en-US" altLang="ja-JP" sz="1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●</a:t>
            </a:r>
            <a:r>
              <a:rPr lang="ja-JP" altLang="en-US" sz="1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投資信託は、申込時に「購入時手数料」や換金時に「信託財産留保額」および「換金手数料」がかかるものがあります。また、運用期間中は「運用管理費用（信託報酬）」および「その他の費用（監査報酬等）などがかかります。ただし、これら費用はファンドにより異なりますので、料率、上限額等を表示することができません。必ず各ファンドの目論見書等をご確認ください。また、当該手数料等の合計額についても、ファンドによって、またファンドを保有される期間等に応じて異なりますので、表示することができません。</a:t>
            </a:r>
          </a:p>
          <a:p>
            <a:pPr marL="0" indent="0">
              <a:buNone/>
            </a:pPr>
            <a:r>
              <a:rPr lang="en-US" altLang="ja-JP" sz="1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【</a:t>
            </a:r>
            <a:r>
              <a:rPr lang="ja-JP" altLang="en-US" sz="1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その他の重要事項</a:t>
            </a:r>
            <a:r>
              <a:rPr lang="en-US" altLang="ja-JP" sz="1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】</a:t>
            </a:r>
          </a:p>
          <a:p>
            <a:pPr marL="0" indent="0">
              <a:buNone/>
            </a:pPr>
            <a:r>
              <a:rPr lang="en-US" altLang="ja-JP" sz="1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●</a:t>
            </a:r>
            <a:r>
              <a:rPr lang="ja-JP" altLang="en-US" sz="1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投資信託は、預金保険の対象ではありません。＜ろうきん＞で取扱う投資信託は、投資者保護基金の対象ではありません。</a:t>
            </a:r>
          </a:p>
          <a:p>
            <a:pPr marL="0" indent="0">
              <a:buNone/>
            </a:pPr>
            <a:r>
              <a:rPr lang="ja-JP" altLang="en-US" sz="1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●投資信託は、預金ではなく、元本の保証はされていません。</a:t>
            </a:r>
          </a:p>
          <a:p>
            <a:pPr marL="0" indent="0">
              <a:buNone/>
            </a:pPr>
            <a:r>
              <a:rPr lang="ja-JP" altLang="en-US" sz="1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●投資信託の運用による損益は、投資信託を購入したお客さまに帰属します。</a:t>
            </a:r>
          </a:p>
          <a:p>
            <a:pPr marL="0" indent="0">
              <a:buNone/>
            </a:pPr>
            <a:r>
              <a:rPr lang="ja-JP" altLang="en-US" sz="1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●投資信託の取扱いは＜ろうきん＞が行いますが、投資信託の設定・運用は投資信託委託会社が行います。</a:t>
            </a:r>
          </a:p>
          <a:p>
            <a:pPr marL="0" indent="0">
              <a:buNone/>
            </a:pPr>
            <a:r>
              <a:rPr lang="ja-JP" altLang="en-US" sz="1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●投資信託をご購入の際には「投資信託説明書（交付目論見書）」および「目論見書補完書面」をご確認のうえご自身で判断してください。「投資信託説明書（交付目論見書）」および「目論見書補完書面」は、＜ろうきん＞の投資信託取扱店舗にご用意しております。ただし、インターネットバンキング専用ファンドについては、インターネットによる電子交付となります。</a:t>
            </a:r>
          </a:p>
          <a:p>
            <a:pPr marL="0" indent="0">
              <a:buNone/>
            </a:pPr>
            <a:r>
              <a:rPr lang="ja-JP" altLang="en-US" sz="1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●投資信託の取得のお申込みに関しては、クーリングオフの規定の適用はありません。</a:t>
            </a:r>
            <a:endParaRPr lang="en-US" altLang="ja-JP" sz="10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81846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目　次</a:t>
            </a:r>
            <a:endParaRPr kumimoji="1" lang="ja-JP" altLang="en-US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83CA1-7381-4F83-9E46-C90B58A739B1}" type="slidenum">
              <a:rPr lang="ja-JP" altLang="en-US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pPr/>
              <a:t>1</a:t>
            </a:fld>
            <a:endParaRPr lang="ja-JP" altLang="en-US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="" xmlns:a16="http://schemas.microsoft.com/office/drawing/2014/main" id="{8F25FA52-01C9-F503-F7D2-BF788E30B5FE}"/>
              </a:ext>
            </a:extLst>
          </p:cNvPr>
          <p:cNvSpPr txBox="1">
            <a:spLocks/>
          </p:cNvSpPr>
          <p:nvPr/>
        </p:nvSpPr>
        <p:spPr>
          <a:xfrm>
            <a:off x="827584" y="1988840"/>
            <a:ext cx="7560840" cy="352839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ja-JP" sz="14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lang="ja-JP" altLang="en-US" sz="14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</a:t>
            </a:r>
            <a:r>
              <a:rPr lang="ja-JP" altLang="en-US" sz="28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・</a:t>
            </a:r>
            <a:r>
              <a:rPr lang="en-US" altLang="ja-JP" sz="28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NISA</a:t>
            </a:r>
            <a:r>
              <a:rPr lang="ja-JP" altLang="en-US" sz="28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の特徴</a:t>
            </a:r>
            <a:endParaRPr lang="en-US" altLang="ja-JP" sz="28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lang="ja-JP" altLang="en-US" sz="28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・</a:t>
            </a:r>
            <a:r>
              <a:rPr lang="en-US" altLang="ja-JP" sz="28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NISA</a:t>
            </a:r>
            <a:r>
              <a:rPr lang="ja-JP" altLang="en-US" sz="28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の利用方法</a:t>
            </a:r>
          </a:p>
          <a:p>
            <a:r>
              <a:rPr lang="ja-JP" altLang="en-US" sz="28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・</a:t>
            </a:r>
            <a:r>
              <a:rPr lang="en-US" altLang="ja-JP" sz="28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NISA</a:t>
            </a:r>
            <a:r>
              <a:rPr lang="ja-JP" altLang="en-US" sz="28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の制度早見表</a:t>
            </a:r>
          </a:p>
          <a:p>
            <a:r>
              <a:rPr lang="ja-JP" altLang="en-US" sz="28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・</a:t>
            </a:r>
            <a:r>
              <a:rPr lang="en-US" altLang="ja-JP" sz="28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NISA</a:t>
            </a:r>
            <a:r>
              <a:rPr lang="ja-JP" altLang="en-US" sz="28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の</a:t>
            </a:r>
            <a:r>
              <a:rPr lang="en-US" altLang="ja-JP" sz="28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Q&amp;A</a:t>
            </a:r>
          </a:p>
          <a:p>
            <a:r>
              <a:rPr lang="ja-JP" altLang="en-US" sz="28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・ろうきん</a:t>
            </a:r>
            <a:r>
              <a:rPr lang="en-US" altLang="ja-JP" sz="28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NISA </a:t>
            </a:r>
            <a:r>
              <a:rPr lang="ja-JP" altLang="en-US" sz="28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（ラインアップ）</a:t>
            </a:r>
          </a:p>
          <a:p>
            <a:r>
              <a:rPr lang="ja-JP" altLang="en-US" sz="28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・ろうきん</a:t>
            </a:r>
            <a:r>
              <a:rPr lang="en-US" altLang="ja-JP" sz="28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NISA</a:t>
            </a:r>
            <a:r>
              <a:rPr lang="ja-JP" altLang="en-US" sz="28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スペシャルサイト</a:t>
            </a:r>
            <a:endParaRPr lang="en-US" altLang="ja-JP" sz="28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4670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="" xmlns:a16="http://schemas.microsoft.com/office/drawing/2014/main" id="{0D7B673E-5104-941E-F0AD-6ED256161C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409" y="1916832"/>
            <a:ext cx="8497036" cy="4244708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="" xmlns:a16="http://schemas.microsoft.com/office/drawing/2014/main" id="{2996B6A2-51FB-76AA-DB2B-E7C85DEDA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NISA</a:t>
            </a:r>
            <a:r>
              <a:rPr kumimoji="1" lang="ja-JP" altLang="en-US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の特徴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="" xmlns:a16="http://schemas.microsoft.com/office/drawing/2014/main" id="{622296DE-F2F7-0239-551F-74D8B474EA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855" y="1268760"/>
            <a:ext cx="8042145" cy="1005805"/>
          </a:xfrm>
        </p:spPr>
        <p:txBody>
          <a:bodyPr>
            <a:normAutofit/>
          </a:bodyPr>
          <a:lstStyle/>
          <a:p>
            <a:r>
              <a:rPr lang="en-US" altLang="ja-JP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NISA</a:t>
            </a:r>
            <a:r>
              <a:rPr lang="ja-JP" altLang="en-US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制度を利用し、資産運用を行うと、株式や投資信託の売却等により得た利益が</a:t>
            </a:r>
            <a:r>
              <a:rPr lang="ja-JP" altLang="en-US" b="1" dirty="0">
                <a:solidFill>
                  <a:srgbClr val="FF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「非課税」</a:t>
            </a:r>
            <a:r>
              <a:rPr lang="ja-JP" altLang="en-US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となります。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="" xmlns:a16="http://schemas.microsoft.com/office/drawing/2014/main" id="{C74C7999-D4E5-85ED-8C4D-31C189BF5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83CA1-7381-4F83-9E46-C90B58A739B1}" type="slidenum">
              <a:rPr lang="ja-JP" altLang="en-US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pPr/>
              <a:t>2</a:t>
            </a:fld>
            <a:endParaRPr lang="ja-JP" altLang="en-US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90941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="" xmlns:a16="http://schemas.microsoft.com/office/drawing/2014/main" id="{2996B6A2-51FB-76AA-DB2B-E7C85DEDA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NISA</a:t>
            </a:r>
            <a:r>
              <a:rPr kumimoji="1" lang="ja-JP" altLang="en-US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の利用方法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="" xmlns:a16="http://schemas.microsoft.com/office/drawing/2014/main" id="{622296DE-F2F7-0239-551F-74D8B474EA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833" y="1199059"/>
            <a:ext cx="8042145" cy="1585097"/>
          </a:xfrm>
        </p:spPr>
        <p:txBody>
          <a:bodyPr>
            <a:normAutofit/>
          </a:bodyPr>
          <a:lstStyle/>
          <a:p>
            <a:r>
              <a:rPr lang="en-US" altLang="ja-JP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2024</a:t>
            </a:r>
            <a:r>
              <a:rPr lang="ja-JP" altLang="en-US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年</a:t>
            </a:r>
            <a:r>
              <a:rPr lang="en-US" altLang="ja-JP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1</a:t>
            </a:r>
            <a:r>
              <a:rPr lang="ja-JP" altLang="en-US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月から</a:t>
            </a:r>
            <a:r>
              <a:rPr lang="en-US" altLang="ja-JP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NISA</a:t>
            </a:r>
            <a:r>
              <a:rPr lang="ja-JP" altLang="en-US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は大きく生まれ変わりました。</a:t>
            </a:r>
          </a:p>
          <a:p>
            <a:r>
              <a:rPr lang="en-US" altLang="ja-JP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NISA</a:t>
            </a:r>
            <a:r>
              <a:rPr lang="ja-JP" altLang="en-US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には、毎月決まったお金をコツコツ積立てる</a:t>
            </a:r>
            <a:r>
              <a:rPr lang="ja-JP" altLang="en-US" sz="2000" b="1" u="sng" dirty="0">
                <a:solidFill>
                  <a:srgbClr val="FF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「つみたて投資枠」</a:t>
            </a:r>
            <a:r>
              <a:rPr lang="ja-JP" altLang="en-US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と、まとまったお金で一括購入を行える</a:t>
            </a:r>
            <a:r>
              <a:rPr lang="ja-JP" altLang="en-US" sz="2000" b="1" u="sng" dirty="0">
                <a:solidFill>
                  <a:srgbClr val="FF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「成長投資枠」</a:t>
            </a:r>
            <a:r>
              <a:rPr lang="ja-JP" altLang="en-US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があります。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="" xmlns:a16="http://schemas.microsoft.com/office/drawing/2014/main" id="{C74C7999-D4E5-85ED-8C4D-31C189BF5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83CA1-7381-4F83-9E46-C90B58A739B1}" type="slidenum">
              <a:rPr lang="ja-JP" altLang="en-US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pPr/>
              <a:t>3</a:t>
            </a:fld>
            <a:endParaRPr lang="ja-JP" altLang="en-US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="" xmlns:a16="http://schemas.microsoft.com/office/drawing/2014/main" id="{76316A14-01E0-180F-ACFE-CAE0B0D132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948" y="4072478"/>
            <a:ext cx="3799051" cy="2010177"/>
          </a:xfrm>
          <a:prstGeom prst="rect">
            <a:avLst/>
          </a:prstGeom>
        </p:spPr>
      </p:pic>
      <p:grpSp>
        <p:nvGrpSpPr>
          <p:cNvPr id="7" name="グループ化 6">
            <a:extLst>
              <a:ext uri="{FF2B5EF4-FFF2-40B4-BE49-F238E27FC236}">
                <a16:creationId xmlns="" xmlns:a16="http://schemas.microsoft.com/office/drawing/2014/main" id="{14368634-E68F-4387-F57D-E2F60BB92D45}"/>
              </a:ext>
            </a:extLst>
          </p:cNvPr>
          <p:cNvGrpSpPr/>
          <p:nvPr/>
        </p:nvGrpSpPr>
        <p:grpSpPr>
          <a:xfrm>
            <a:off x="4623905" y="4072478"/>
            <a:ext cx="3835938" cy="2025406"/>
            <a:chOff x="4738164" y="2399956"/>
            <a:chExt cx="3170196" cy="1673889"/>
          </a:xfrm>
        </p:grpSpPr>
        <p:pic>
          <p:nvPicPr>
            <p:cNvPr id="10" name="図 9">
              <a:extLst>
                <a:ext uri="{FF2B5EF4-FFF2-40B4-BE49-F238E27FC236}">
                  <a16:creationId xmlns="" xmlns:a16="http://schemas.microsoft.com/office/drawing/2014/main" id="{596D9CBA-889F-9316-477D-637A7A8A39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38165" y="2399956"/>
              <a:ext cx="3170195" cy="1501270"/>
            </a:xfrm>
            <a:prstGeom prst="rect">
              <a:avLst/>
            </a:prstGeom>
          </p:spPr>
        </p:pic>
        <p:pic>
          <p:nvPicPr>
            <p:cNvPr id="11" name="図 10">
              <a:extLst>
                <a:ext uri="{FF2B5EF4-FFF2-40B4-BE49-F238E27FC236}">
                  <a16:creationId xmlns="" xmlns:a16="http://schemas.microsoft.com/office/drawing/2014/main" id="{390EF3FB-E651-1BFB-6E92-F8474D8C272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38164" y="3901226"/>
              <a:ext cx="3146203" cy="172619"/>
            </a:xfrm>
            <a:prstGeom prst="rect">
              <a:avLst/>
            </a:prstGeom>
          </p:spPr>
        </p:pic>
      </p:grpSp>
      <p:pic>
        <p:nvPicPr>
          <p:cNvPr id="12" name="図 11">
            <a:extLst>
              <a:ext uri="{FF2B5EF4-FFF2-40B4-BE49-F238E27FC236}">
                <a16:creationId xmlns="" xmlns:a16="http://schemas.microsoft.com/office/drawing/2014/main" id="{C49ED17B-AB08-CE0A-A231-6B0C47BC1D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79361" y="2492896"/>
            <a:ext cx="6405134" cy="1171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14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="" xmlns:a16="http://schemas.microsoft.com/office/drawing/2014/main" id="{2996B6A2-51FB-76AA-DB2B-E7C85DEDA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NISA</a:t>
            </a:r>
            <a:r>
              <a:rPr kumimoji="1" lang="ja-JP" altLang="en-US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の</a:t>
            </a:r>
            <a:r>
              <a:rPr lang="ja-JP" altLang="en-US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制度早見表</a:t>
            </a:r>
            <a:endParaRPr kumimoji="1" lang="ja-JP" altLang="en-US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="" xmlns:a16="http://schemas.microsoft.com/office/drawing/2014/main" id="{C74C7999-D4E5-85ED-8C4D-31C189BF5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83CA1-7381-4F83-9E46-C90B58A739B1}" type="slidenum">
              <a:rPr lang="ja-JP" altLang="en-US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pPr/>
              <a:t>4</a:t>
            </a:fld>
            <a:endParaRPr lang="ja-JP" altLang="en-US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="" xmlns:a16="http://schemas.microsoft.com/office/drawing/2014/main" id="{2FEA9DB4-0394-BE1F-5499-4EE38C68EA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1116175"/>
            <a:ext cx="6907089" cy="5230545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="" xmlns:a16="http://schemas.microsoft.com/office/drawing/2014/main" id="{798BC52B-5030-597B-81D0-943BC8F291E6}"/>
              </a:ext>
            </a:extLst>
          </p:cNvPr>
          <p:cNvSpPr txBox="1"/>
          <p:nvPr/>
        </p:nvSpPr>
        <p:spPr>
          <a:xfrm>
            <a:off x="1161303" y="6329699"/>
            <a:ext cx="5400600" cy="408428"/>
          </a:xfrm>
          <a:prstGeom prst="rect">
            <a:avLst/>
          </a:prstGeom>
        </p:spPr>
        <p:txBody>
          <a:bodyPr wrap="square" rtlCol="0" anchor="ctr" anchorCtr="0">
            <a:normAutofit/>
          </a:bodyPr>
          <a:lstStyle/>
          <a:p>
            <a:pPr algn="l"/>
            <a:r>
              <a:rPr lang="en-US" altLang="ja-JP" sz="9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※1 </a:t>
            </a:r>
            <a:r>
              <a:rPr lang="ja-JP" altLang="en-US" sz="9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整理・監理銘柄、信託期間</a:t>
            </a:r>
            <a:r>
              <a:rPr lang="en-US" altLang="ja-JP" sz="9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20</a:t>
            </a:r>
            <a:r>
              <a:rPr lang="ja-JP" altLang="en-US" sz="9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年未満、高レバレッジ型および毎月分配型の投資信託は対象外。</a:t>
            </a:r>
          </a:p>
          <a:p>
            <a:pPr algn="l"/>
            <a:r>
              <a:rPr lang="en-US" altLang="ja-JP" sz="9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※2 </a:t>
            </a:r>
            <a:r>
              <a:rPr lang="ja-JP" altLang="en-US" sz="9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ろうきんでは上場株式の取扱いはございません。</a:t>
            </a:r>
            <a:endParaRPr kumimoji="1" lang="ja-JP" altLang="en-US" sz="9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15918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="" xmlns:a16="http://schemas.microsoft.com/office/drawing/2014/main" id="{2996B6A2-51FB-76AA-DB2B-E7C85DEDA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NISA</a:t>
            </a:r>
            <a:r>
              <a:rPr kumimoji="1" lang="ja-JP" altLang="en-US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の</a:t>
            </a:r>
            <a:r>
              <a:rPr kumimoji="1" lang="en-US" altLang="ja-JP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Q</a:t>
            </a:r>
            <a:r>
              <a:rPr lang="en-US" altLang="ja-JP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&amp;</a:t>
            </a:r>
            <a:r>
              <a:rPr kumimoji="1" lang="en-US" altLang="ja-JP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A</a:t>
            </a:r>
            <a:endParaRPr kumimoji="1" lang="ja-JP" altLang="en-US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="" xmlns:a16="http://schemas.microsoft.com/office/drawing/2014/main" id="{C74C7999-D4E5-85ED-8C4D-31C189BF5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83CA1-7381-4F83-9E46-C90B58A739B1}" type="slidenum">
              <a:rPr lang="ja-JP" altLang="en-US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pPr/>
              <a:t>5</a:t>
            </a:fld>
            <a:endParaRPr lang="ja-JP" altLang="en-US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grpSp>
        <p:nvGrpSpPr>
          <p:cNvPr id="12" name="グループ化 11">
            <a:extLst>
              <a:ext uri="{FF2B5EF4-FFF2-40B4-BE49-F238E27FC236}">
                <a16:creationId xmlns="" xmlns:a16="http://schemas.microsoft.com/office/drawing/2014/main" id="{DE311575-5252-793D-550F-7A43D207F8C9}"/>
              </a:ext>
            </a:extLst>
          </p:cNvPr>
          <p:cNvGrpSpPr/>
          <p:nvPr/>
        </p:nvGrpSpPr>
        <p:grpSpPr>
          <a:xfrm>
            <a:off x="539552" y="1268760"/>
            <a:ext cx="8274768" cy="1152128"/>
            <a:chOff x="617712" y="3068960"/>
            <a:chExt cx="7994114" cy="1152128"/>
          </a:xfrm>
          <a:effectLst>
            <a:outerShdw blurRad="50800" dist="50800" dir="5400000" algn="ctr" rotWithShape="0">
              <a:schemeClr val="bg1">
                <a:lumMod val="50000"/>
              </a:schemeClr>
            </a:outerShdw>
          </a:effectLst>
        </p:grpSpPr>
        <p:sp>
          <p:nvSpPr>
            <p:cNvPr id="6" name="四角形: 角を丸くする 5">
              <a:extLst>
                <a:ext uri="{FF2B5EF4-FFF2-40B4-BE49-F238E27FC236}">
                  <a16:creationId xmlns="" xmlns:a16="http://schemas.microsoft.com/office/drawing/2014/main" id="{B1B2A407-FA15-028C-FE29-F95DD5E938C8}"/>
                </a:ext>
              </a:extLst>
            </p:cNvPr>
            <p:cNvSpPr/>
            <p:nvPr/>
          </p:nvSpPr>
          <p:spPr>
            <a:xfrm>
              <a:off x="617712" y="3068960"/>
              <a:ext cx="3018183" cy="1152128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en-US" altLang="ja-JP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Q.</a:t>
              </a:r>
              <a:r>
                <a:rPr kumimoji="1" lang="ja-JP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複数の金融機関に</a:t>
              </a:r>
              <a:r>
                <a:rPr kumimoji="1" lang="en-US" altLang="ja-JP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NISA</a:t>
              </a:r>
              <a:r>
                <a:rPr kumimoji="1" lang="ja-JP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口座を開設できますか？</a:t>
              </a:r>
            </a:p>
          </p:txBody>
        </p:sp>
        <p:sp>
          <p:nvSpPr>
            <p:cNvPr id="7" name="正方形/長方形 6">
              <a:extLst>
                <a:ext uri="{FF2B5EF4-FFF2-40B4-BE49-F238E27FC236}">
                  <a16:creationId xmlns="" xmlns:a16="http://schemas.microsoft.com/office/drawing/2014/main" id="{36B57D0C-8705-3138-DF73-1D2D5C3D58F0}"/>
                </a:ext>
              </a:extLst>
            </p:cNvPr>
            <p:cNvSpPr/>
            <p:nvPr/>
          </p:nvSpPr>
          <p:spPr>
            <a:xfrm>
              <a:off x="4363354" y="3068960"/>
              <a:ext cx="4248472" cy="115212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en-US" altLang="ja-JP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A.NISA</a:t>
              </a:r>
              <a:r>
                <a:rPr kumimoji="1" lang="ja-JP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口座は</a:t>
              </a:r>
              <a:r>
                <a:rPr lang="en-US" altLang="ja-JP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1</a:t>
              </a:r>
              <a:r>
                <a:rPr lang="ja-JP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人につき</a:t>
              </a:r>
              <a:r>
                <a:rPr lang="en-US" altLang="ja-JP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1</a:t>
              </a:r>
              <a:r>
                <a:rPr lang="ja-JP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金融機関のみです。（所定の手続きにより金融機関を変更することは可能）</a:t>
              </a:r>
              <a:endParaRPr kumimoji="1" lang="ja-JP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  <p:grpSp>
          <p:nvGrpSpPr>
            <p:cNvPr id="11" name="グループ化 10">
              <a:extLst>
                <a:ext uri="{FF2B5EF4-FFF2-40B4-BE49-F238E27FC236}">
                  <a16:creationId xmlns="" xmlns:a16="http://schemas.microsoft.com/office/drawing/2014/main" id="{81832CD4-91C7-C527-7786-86104353A52A}"/>
                </a:ext>
              </a:extLst>
            </p:cNvPr>
            <p:cNvGrpSpPr/>
            <p:nvPr/>
          </p:nvGrpSpPr>
          <p:grpSpPr>
            <a:xfrm>
              <a:off x="3699440" y="3377226"/>
              <a:ext cx="609474" cy="535597"/>
              <a:chOff x="3699440" y="3377226"/>
              <a:chExt cx="609474" cy="535597"/>
            </a:xfrm>
          </p:grpSpPr>
          <p:sp>
            <p:nvSpPr>
              <p:cNvPr id="8" name="二等辺三角形 7">
                <a:extLst>
                  <a:ext uri="{FF2B5EF4-FFF2-40B4-BE49-F238E27FC236}">
                    <a16:creationId xmlns="" xmlns:a16="http://schemas.microsoft.com/office/drawing/2014/main" id="{C33C42B8-2920-8693-FBC5-9BEC239287DD}"/>
                  </a:ext>
                </a:extLst>
              </p:cNvPr>
              <p:cNvSpPr/>
              <p:nvPr/>
            </p:nvSpPr>
            <p:spPr>
              <a:xfrm rot="5400000">
                <a:off x="3884627" y="3488535"/>
                <a:ext cx="535596" cy="312979"/>
              </a:xfrm>
              <a:prstGeom prst="triangle">
                <a:avLst/>
              </a:pr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" name="正方形/長方形 8">
                <a:extLst>
                  <a:ext uri="{FF2B5EF4-FFF2-40B4-BE49-F238E27FC236}">
                    <a16:creationId xmlns="" xmlns:a16="http://schemas.microsoft.com/office/drawing/2014/main" id="{3E481138-C7BD-A00D-2802-D94409073CB1}"/>
                  </a:ext>
                </a:extLst>
              </p:cNvPr>
              <p:cNvSpPr/>
              <p:nvPr/>
            </p:nvSpPr>
            <p:spPr>
              <a:xfrm>
                <a:off x="3851920" y="3377226"/>
                <a:ext cx="98041" cy="535597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" name="正方形/長方形 9">
                <a:extLst>
                  <a:ext uri="{FF2B5EF4-FFF2-40B4-BE49-F238E27FC236}">
                    <a16:creationId xmlns="" xmlns:a16="http://schemas.microsoft.com/office/drawing/2014/main" id="{6E2A498C-2CA6-19A6-7844-114BEFBA70C1}"/>
                  </a:ext>
                </a:extLst>
              </p:cNvPr>
              <p:cNvSpPr/>
              <p:nvPr/>
            </p:nvSpPr>
            <p:spPr>
              <a:xfrm>
                <a:off x="3699440" y="3377226"/>
                <a:ext cx="98041" cy="535597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24" name="グループ化 23">
            <a:extLst>
              <a:ext uri="{FF2B5EF4-FFF2-40B4-BE49-F238E27FC236}">
                <a16:creationId xmlns="" xmlns:a16="http://schemas.microsoft.com/office/drawing/2014/main" id="{5CE215A3-CC84-3999-7BDF-6764859D9904}"/>
              </a:ext>
            </a:extLst>
          </p:cNvPr>
          <p:cNvGrpSpPr/>
          <p:nvPr/>
        </p:nvGrpSpPr>
        <p:grpSpPr>
          <a:xfrm>
            <a:off x="539552" y="2613608"/>
            <a:ext cx="8274768" cy="1152128"/>
            <a:chOff x="617712" y="3068960"/>
            <a:chExt cx="7994114" cy="1152128"/>
          </a:xfrm>
          <a:effectLst>
            <a:outerShdw blurRad="50800" dist="50800" dir="5400000" algn="ctr" rotWithShape="0">
              <a:schemeClr val="bg1">
                <a:lumMod val="50000"/>
              </a:schemeClr>
            </a:outerShdw>
          </a:effectLst>
        </p:grpSpPr>
        <p:sp>
          <p:nvSpPr>
            <p:cNvPr id="25" name="四角形: 角を丸くする 24">
              <a:extLst>
                <a:ext uri="{FF2B5EF4-FFF2-40B4-BE49-F238E27FC236}">
                  <a16:creationId xmlns="" xmlns:a16="http://schemas.microsoft.com/office/drawing/2014/main" id="{084BCCE6-AA0E-37F4-3497-A9C5B2DD9F6C}"/>
                </a:ext>
              </a:extLst>
            </p:cNvPr>
            <p:cNvSpPr/>
            <p:nvPr/>
          </p:nvSpPr>
          <p:spPr>
            <a:xfrm>
              <a:off x="617712" y="3068960"/>
              <a:ext cx="3018183" cy="1152128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en-US" altLang="ja-JP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Q.</a:t>
              </a:r>
              <a:r>
                <a:rPr kumimoji="1" lang="ja-JP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年間投資枠を超えた場合はどうなりますか？</a:t>
              </a:r>
            </a:p>
          </p:txBody>
        </p:sp>
        <p:sp>
          <p:nvSpPr>
            <p:cNvPr id="26" name="正方形/長方形 25">
              <a:extLst>
                <a:ext uri="{FF2B5EF4-FFF2-40B4-BE49-F238E27FC236}">
                  <a16:creationId xmlns="" xmlns:a16="http://schemas.microsoft.com/office/drawing/2014/main" id="{61D01D7C-0F59-6716-B9C6-8C2FC64E3E1F}"/>
                </a:ext>
              </a:extLst>
            </p:cNvPr>
            <p:cNvSpPr/>
            <p:nvPr/>
          </p:nvSpPr>
          <p:spPr>
            <a:xfrm>
              <a:off x="4363354" y="3068960"/>
              <a:ext cx="4248472" cy="115212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en-US" altLang="ja-JP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A.</a:t>
              </a:r>
              <a:r>
                <a:rPr kumimoji="1" lang="ja-JP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 年間投資枠を超えた部分は、課税口座での取扱いになります。（当該部分は非課税措置の対象外となる）</a:t>
              </a:r>
            </a:p>
          </p:txBody>
        </p:sp>
        <p:grpSp>
          <p:nvGrpSpPr>
            <p:cNvPr id="27" name="グループ化 26">
              <a:extLst>
                <a:ext uri="{FF2B5EF4-FFF2-40B4-BE49-F238E27FC236}">
                  <a16:creationId xmlns="" xmlns:a16="http://schemas.microsoft.com/office/drawing/2014/main" id="{56C0CF46-33C8-438F-275F-59E45D73FBF6}"/>
                </a:ext>
              </a:extLst>
            </p:cNvPr>
            <p:cNvGrpSpPr/>
            <p:nvPr/>
          </p:nvGrpSpPr>
          <p:grpSpPr>
            <a:xfrm>
              <a:off x="3699440" y="3377226"/>
              <a:ext cx="609474" cy="535597"/>
              <a:chOff x="3699440" y="3377226"/>
              <a:chExt cx="609474" cy="535597"/>
            </a:xfrm>
          </p:grpSpPr>
          <p:sp>
            <p:nvSpPr>
              <p:cNvPr id="28" name="二等辺三角形 27">
                <a:extLst>
                  <a:ext uri="{FF2B5EF4-FFF2-40B4-BE49-F238E27FC236}">
                    <a16:creationId xmlns="" xmlns:a16="http://schemas.microsoft.com/office/drawing/2014/main" id="{78653969-5D68-EBCE-D35F-45FB291CF2FA}"/>
                  </a:ext>
                </a:extLst>
              </p:cNvPr>
              <p:cNvSpPr/>
              <p:nvPr/>
            </p:nvSpPr>
            <p:spPr>
              <a:xfrm rot="5400000">
                <a:off x="3884627" y="3488535"/>
                <a:ext cx="535596" cy="312979"/>
              </a:xfrm>
              <a:prstGeom prst="triangle">
                <a:avLst/>
              </a:pr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" name="正方形/長方形 28">
                <a:extLst>
                  <a:ext uri="{FF2B5EF4-FFF2-40B4-BE49-F238E27FC236}">
                    <a16:creationId xmlns="" xmlns:a16="http://schemas.microsoft.com/office/drawing/2014/main" id="{8DBAD4E1-A77B-408D-7A4B-061587CB2B03}"/>
                  </a:ext>
                </a:extLst>
              </p:cNvPr>
              <p:cNvSpPr/>
              <p:nvPr/>
            </p:nvSpPr>
            <p:spPr>
              <a:xfrm>
                <a:off x="3851920" y="3377226"/>
                <a:ext cx="98041" cy="535597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" name="正方形/長方形 29">
                <a:extLst>
                  <a:ext uri="{FF2B5EF4-FFF2-40B4-BE49-F238E27FC236}">
                    <a16:creationId xmlns="" xmlns:a16="http://schemas.microsoft.com/office/drawing/2014/main" id="{68001188-9B85-0FE2-6DF4-92606C82C218}"/>
                  </a:ext>
                </a:extLst>
              </p:cNvPr>
              <p:cNvSpPr/>
              <p:nvPr/>
            </p:nvSpPr>
            <p:spPr>
              <a:xfrm>
                <a:off x="3699440" y="3377226"/>
                <a:ext cx="98041" cy="535597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31" name="グループ化 30">
            <a:extLst>
              <a:ext uri="{FF2B5EF4-FFF2-40B4-BE49-F238E27FC236}">
                <a16:creationId xmlns="" xmlns:a16="http://schemas.microsoft.com/office/drawing/2014/main" id="{1406E1B1-F2FF-5D80-CC42-E10404513650}"/>
              </a:ext>
            </a:extLst>
          </p:cNvPr>
          <p:cNvGrpSpPr/>
          <p:nvPr/>
        </p:nvGrpSpPr>
        <p:grpSpPr>
          <a:xfrm>
            <a:off x="539552" y="3958456"/>
            <a:ext cx="8274768" cy="1152128"/>
            <a:chOff x="617712" y="3068960"/>
            <a:chExt cx="7994114" cy="1152128"/>
          </a:xfrm>
          <a:effectLst>
            <a:outerShdw blurRad="50800" dist="50800" dir="5400000" algn="ctr" rotWithShape="0">
              <a:schemeClr val="bg1">
                <a:lumMod val="50000"/>
              </a:schemeClr>
            </a:outerShdw>
          </a:effectLst>
        </p:grpSpPr>
        <p:sp>
          <p:nvSpPr>
            <p:cNvPr id="32" name="四角形: 角を丸くする 31">
              <a:extLst>
                <a:ext uri="{FF2B5EF4-FFF2-40B4-BE49-F238E27FC236}">
                  <a16:creationId xmlns="" xmlns:a16="http://schemas.microsoft.com/office/drawing/2014/main" id="{51DDE0A0-7766-5F08-AC2F-2C50AE63054C}"/>
                </a:ext>
              </a:extLst>
            </p:cNvPr>
            <p:cNvSpPr/>
            <p:nvPr/>
          </p:nvSpPr>
          <p:spPr>
            <a:xfrm>
              <a:off x="617712" y="3068960"/>
              <a:ext cx="3018183" cy="1152128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en-US" altLang="ja-JP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Q.</a:t>
              </a:r>
              <a:r>
                <a:rPr kumimoji="1" lang="ja-JP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年間投資上限額が余った場合、翌年の年間投資上限額へ繰り越せますか？</a:t>
              </a:r>
            </a:p>
          </p:txBody>
        </p:sp>
        <p:sp>
          <p:nvSpPr>
            <p:cNvPr id="33" name="正方形/長方形 32">
              <a:extLst>
                <a:ext uri="{FF2B5EF4-FFF2-40B4-BE49-F238E27FC236}">
                  <a16:creationId xmlns="" xmlns:a16="http://schemas.microsoft.com/office/drawing/2014/main" id="{099149DF-D206-43FD-1D7F-C20F2510BD29}"/>
                </a:ext>
              </a:extLst>
            </p:cNvPr>
            <p:cNvSpPr/>
            <p:nvPr/>
          </p:nvSpPr>
          <p:spPr>
            <a:xfrm>
              <a:off x="4363354" y="3068960"/>
              <a:ext cx="4248472" cy="115212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en-US" altLang="ja-JP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A.</a:t>
              </a:r>
              <a:r>
                <a:rPr kumimoji="1" lang="ja-JP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 </a:t>
              </a:r>
              <a:r>
                <a:rPr kumimoji="1" lang="en-US" altLang="ja-JP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1</a:t>
              </a:r>
              <a:r>
                <a:rPr kumimoji="1" lang="ja-JP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年の間に年間投資上限額が余った場合、残りの枠を繰り越すことはできません。</a:t>
              </a:r>
            </a:p>
          </p:txBody>
        </p:sp>
        <p:grpSp>
          <p:nvGrpSpPr>
            <p:cNvPr id="34" name="グループ化 33">
              <a:extLst>
                <a:ext uri="{FF2B5EF4-FFF2-40B4-BE49-F238E27FC236}">
                  <a16:creationId xmlns="" xmlns:a16="http://schemas.microsoft.com/office/drawing/2014/main" id="{7671820A-8363-B483-2116-B2CF4EB93EC2}"/>
                </a:ext>
              </a:extLst>
            </p:cNvPr>
            <p:cNvGrpSpPr/>
            <p:nvPr/>
          </p:nvGrpSpPr>
          <p:grpSpPr>
            <a:xfrm>
              <a:off x="3699440" y="3377226"/>
              <a:ext cx="609474" cy="535597"/>
              <a:chOff x="3699440" y="3377226"/>
              <a:chExt cx="609474" cy="535597"/>
            </a:xfrm>
          </p:grpSpPr>
          <p:sp>
            <p:nvSpPr>
              <p:cNvPr id="35" name="二等辺三角形 34">
                <a:extLst>
                  <a:ext uri="{FF2B5EF4-FFF2-40B4-BE49-F238E27FC236}">
                    <a16:creationId xmlns="" xmlns:a16="http://schemas.microsoft.com/office/drawing/2014/main" id="{29657BEE-9A7F-178F-978F-965909D616E4}"/>
                  </a:ext>
                </a:extLst>
              </p:cNvPr>
              <p:cNvSpPr/>
              <p:nvPr/>
            </p:nvSpPr>
            <p:spPr>
              <a:xfrm rot="5400000">
                <a:off x="3884627" y="3488535"/>
                <a:ext cx="535596" cy="312979"/>
              </a:xfrm>
              <a:prstGeom prst="triangle">
                <a:avLst/>
              </a:pr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" name="正方形/長方形 35">
                <a:extLst>
                  <a:ext uri="{FF2B5EF4-FFF2-40B4-BE49-F238E27FC236}">
                    <a16:creationId xmlns="" xmlns:a16="http://schemas.microsoft.com/office/drawing/2014/main" id="{65C5657A-38D4-791E-DCF6-3EA28819E54A}"/>
                  </a:ext>
                </a:extLst>
              </p:cNvPr>
              <p:cNvSpPr/>
              <p:nvPr/>
            </p:nvSpPr>
            <p:spPr>
              <a:xfrm>
                <a:off x="3851920" y="3377226"/>
                <a:ext cx="98041" cy="535597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" name="正方形/長方形 36">
                <a:extLst>
                  <a:ext uri="{FF2B5EF4-FFF2-40B4-BE49-F238E27FC236}">
                    <a16:creationId xmlns="" xmlns:a16="http://schemas.microsoft.com/office/drawing/2014/main" id="{5BDA6CA4-2149-1973-6BB2-031A33AFFA05}"/>
                  </a:ext>
                </a:extLst>
              </p:cNvPr>
              <p:cNvSpPr/>
              <p:nvPr/>
            </p:nvSpPr>
            <p:spPr>
              <a:xfrm>
                <a:off x="3699440" y="3377226"/>
                <a:ext cx="98041" cy="535597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38" name="グループ化 37">
            <a:extLst>
              <a:ext uri="{FF2B5EF4-FFF2-40B4-BE49-F238E27FC236}">
                <a16:creationId xmlns="" xmlns:a16="http://schemas.microsoft.com/office/drawing/2014/main" id="{4D119371-FC3C-4360-D728-FE0237B9873A}"/>
              </a:ext>
            </a:extLst>
          </p:cNvPr>
          <p:cNvGrpSpPr/>
          <p:nvPr/>
        </p:nvGrpSpPr>
        <p:grpSpPr>
          <a:xfrm>
            <a:off x="539552" y="5281034"/>
            <a:ext cx="8274768" cy="1152128"/>
            <a:chOff x="617712" y="3068960"/>
            <a:chExt cx="7994114" cy="1152128"/>
          </a:xfrm>
          <a:effectLst>
            <a:outerShdw blurRad="50800" dist="50800" dir="5400000" algn="ctr" rotWithShape="0">
              <a:schemeClr val="bg1">
                <a:lumMod val="50000"/>
              </a:schemeClr>
            </a:outerShdw>
          </a:effectLst>
        </p:grpSpPr>
        <p:sp>
          <p:nvSpPr>
            <p:cNvPr id="39" name="四角形: 角を丸くする 38">
              <a:extLst>
                <a:ext uri="{FF2B5EF4-FFF2-40B4-BE49-F238E27FC236}">
                  <a16:creationId xmlns="" xmlns:a16="http://schemas.microsoft.com/office/drawing/2014/main" id="{49E0DF44-E647-1F2C-EEDC-04FB7B9C6D37}"/>
                </a:ext>
              </a:extLst>
            </p:cNvPr>
            <p:cNvSpPr/>
            <p:nvPr/>
          </p:nvSpPr>
          <p:spPr>
            <a:xfrm>
              <a:off x="617712" y="3068960"/>
              <a:ext cx="3018183" cy="1152128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en-US" altLang="ja-JP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Q.</a:t>
              </a:r>
              <a:r>
                <a:rPr kumimoji="1" lang="ja-JP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 </a:t>
              </a:r>
              <a:r>
                <a:rPr kumimoji="1" lang="en-US" altLang="ja-JP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NISA</a:t>
              </a:r>
              <a:r>
                <a:rPr kumimoji="1" lang="ja-JP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口座の資産を売却した場合、年間投資枠はどうなりますか？</a:t>
              </a:r>
            </a:p>
          </p:txBody>
        </p:sp>
        <p:sp>
          <p:nvSpPr>
            <p:cNvPr id="40" name="正方形/長方形 39">
              <a:extLst>
                <a:ext uri="{FF2B5EF4-FFF2-40B4-BE49-F238E27FC236}">
                  <a16:creationId xmlns="" xmlns:a16="http://schemas.microsoft.com/office/drawing/2014/main" id="{E1EFB5B8-C32D-E3A7-967E-E5BC3BCBDC43}"/>
                </a:ext>
              </a:extLst>
            </p:cNvPr>
            <p:cNvSpPr/>
            <p:nvPr/>
          </p:nvSpPr>
          <p:spPr>
            <a:xfrm>
              <a:off x="4363354" y="3068960"/>
              <a:ext cx="4248472" cy="115212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en-US" altLang="ja-JP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A.</a:t>
              </a:r>
              <a:r>
                <a:rPr kumimoji="1" lang="ja-JP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売却分の非課税限度枠が翌年復活し、枠を再利用して、年間投資上限額の範囲内で新たな投資をすることができます。</a:t>
              </a:r>
            </a:p>
          </p:txBody>
        </p:sp>
        <p:grpSp>
          <p:nvGrpSpPr>
            <p:cNvPr id="41" name="グループ化 40">
              <a:extLst>
                <a:ext uri="{FF2B5EF4-FFF2-40B4-BE49-F238E27FC236}">
                  <a16:creationId xmlns="" xmlns:a16="http://schemas.microsoft.com/office/drawing/2014/main" id="{B30D4671-19AC-B6EE-8E55-2E80DF45D738}"/>
                </a:ext>
              </a:extLst>
            </p:cNvPr>
            <p:cNvGrpSpPr/>
            <p:nvPr/>
          </p:nvGrpSpPr>
          <p:grpSpPr>
            <a:xfrm>
              <a:off x="3699440" y="3377226"/>
              <a:ext cx="609474" cy="535597"/>
              <a:chOff x="3699440" y="3377226"/>
              <a:chExt cx="609474" cy="535597"/>
            </a:xfrm>
          </p:grpSpPr>
          <p:sp>
            <p:nvSpPr>
              <p:cNvPr id="42" name="二等辺三角形 41">
                <a:extLst>
                  <a:ext uri="{FF2B5EF4-FFF2-40B4-BE49-F238E27FC236}">
                    <a16:creationId xmlns="" xmlns:a16="http://schemas.microsoft.com/office/drawing/2014/main" id="{F5CA9E35-B833-3F26-C49D-DDA14FB2C2D1}"/>
                  </a:ext>
                </a:extLst>
              </p:cNvPr>
              <p:cNvSpPr/>
              <p:nvPr/>
            </p:nvSpPr>
            <p:spPr>
              <a:xfrm rot="5400000">
                <a:off x="3884627" y="3488535"/>
                <a:ext cx="535596" cy="312979"/>
              </a:xfrm>
              <a:prstGeom prst="triangle">
                <a:avLst/>
              </a:pr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" name="正方形/長方形 42">
                <a:extLst>
                  <a:ext uri="{FF2B5EF4-FFF2-40B4-BE49-F238E27FC236}">
                    <a16:creationId xmlns="" xmlns:a16="http://schemas.microsoft.com/office/drawing/2014/main" id="{0C241AC7-6A90-01CB-06BE-5C1D85CAD19E}"/>
                  </a:ext>
                </a:extLst>
              </p:cNvPr>
              <p:cNvSpPr/>
              <p:nvPr/>
            </p:nvSpPr>
            <p:spPr>
              <a:xfrm>
                <a:off x="3851920" y="3377226"/>
                <a:ext cx="98041" cy="535597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" name="正方形/長方形 43">
                <a:extLst>
                  <a:ext uri="{FF2B5EF4-FFF2-40B4-BE49-F238E27FC236}">
                    <a16:creationId xmlns="" xmlns:a16="http://schemas.microsoft.com/office/drawing/2014/main" id="{D440104D-0BDD-A29E-9D5F-E2C9941FC0F0}"/>
                  </a:ext>
                </a:extLst>
              </p:cNvPr>
              <p:cNvSpPr/>
              <p:nvPr/>
            </p:nvSpPr>
            <p:spPr>
              <a:xfrm>
                <a:off x="3699440" y="3377226"/>
                <a:ext cx="98041" cy="535597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7854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>
            <a:extLst>
              <a:ext uri="{FF2B5EF4-FFF2-40B4-BE49-F238E27FC236}">
                <a16:creationId xmlns="" xmlns:a16="http://schemas.microsoft.com/office/drawing/2014/main" id="{756EDE8F-CE12-CA34-EDBB-B31E8E7F1403}"/>
              </a:ext>
            </a:extLst>
          </p:cNvPr>
          <p:cNvSpPr txBox="1"/>
          <p:nvPr/>
        </p:nvSpPr>
        <p:spPr>
          <a:xfrm>
            <a:off x="107504" y="2837760"/>
            <a:ext cx="5796722" cy="3327544"/>
          </a:xfrm>
          <a:prstGeom prst="rect">
            <a:avLst/>
          </a:prstGeom>
          <a:solidFill>
            <a:schemeClr val="bg2"/>
          </a:solidFill>
          <a:effectLst>
            <a:outerShdw blurRad="50800" dist="50800" dir="5400000" algn="ctr" rotWithShape="0">
              <a:schemeClr val="bg1">
                <a:lumMod val="50000"/>
              </a:schemeClr>
            </a:outerShdw>
          </a:effectLst>
        </p:spPr>
        <p:txBody>
          <a:bodyPr wrap="square" rtlCol="0" anchor="t" anchorCtr="0">
            <a:normAutofit/>
          </a:bodyPr>
          <a:lstStyle/>
          <a:p>
            <a:pPr algn="ctr"/>
            <a:endParaRPr kumimoji="1" lang="ja-JP" altLang="en-US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="" xmlns:a16="http://schemas.microsoft.com/office/drawing/2014/main" id="{2996B6A2-51FB-76AA-DB2B-E7C85DEDA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ろうきん</a:t>
            </a:r>
            <a:r>
              <a:rPr kumimoji="1" lang="en-US" altLang="ja-JP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NISA </a:t>
            </a:r>
            <a:r>
              <a:rPr kumimoji="1" lang="ja-JP" altLang="en-US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（ラインアップ）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="" xmlns:a16="http://schemas.microsoft.com/office/drawing/2014/main" id="{622296DE-F2F7-0239-551F-74D8B474EA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669" y="1716269"/>
            <a:ext cx="8018662" cy="833459"/>
          </a:xfrm>
        </p:spPr>
        <p:txBody>
          <a:bodyPr>
            <a:normAutofit/>
          </a:bodyPr>
          <a:lstStyle/>
          <a:p>
            <a:r>
              <a:rPr lang="ja-JP" altLang="en-US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ろうきんの「つみたて投資枠」の商品ラインアップは、低コストで初心者の方にも始めやすく、続けやすい商品のみを厳選してご用意しております。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="" xmlns:a16="http://schemas.microsoft.com/office/drawing/2014/main" id="{C74C7999-D4E5-85ED-8C4D-31C189BF5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83CA1-7381-4F83-9E46-C90B58A739B1}" type="slidenum">
              <a:rPr lang="ja-JP" altLang="en-US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pPr/>
              <a:t>6</a:t>
            </a:fld>
            <a:endParaRPr lang="ja-JP" altLang="en-US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="" xmlns:a16="http://schemas.microsoft.com/office/drawing/2014/main" id="{8A169ED1-273F-6191-EB38-276333F9EE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2977201"/>
            <a:ext cx="2833885" cy="901690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="" xmlns:a16="http://schemas.microsoft.com/office/drawing/2014/main" id="{28F10EE1-37B8-D002-5659-C668101F5C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4004126"/>
            <a:ext cx="2826728" cy="2046695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="" xmlns:a16="http://schemas.microsoft.com/office/drawing/2014/main" id="{B3A2DB1E-F8CA-AF0C-67FA-AA6BEDFE8E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11" y="2977201"/>
            <a:ext cx="2819572" cy="2053850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="" xmlns:a16="http://schemas.microsoft.com/office/drawing/2014/main" id="{75D46A5B-D9F3-C120-F91F-56B8A31EDE6C}"/>
              </a:ext>
            </a:extLst>
          </p:cNvPr>
          <p:cNvSpPr txBox="1"/>
          <p:nvPr/>
        </p:nvSpPr>
        <p:spPr>
          <a:xfrm>
            <a:off x="199972" y="1170175"/>
            <a:ext cx="2720803" cy="356647"/>
          </a:xfrm>
          <a:prstGeom prst="rect">
            <a:avLst/>
          </a:prstGeom>
        </p:spPr>
        <p:txBody>
          <a:bodyPr wrap="square" rtlCol="0" anchor="ctr" anchorCtr="0">
            <a:noAutofit/>
          </a:bodyPr>
          <a:lstStyle/>
          <a:p>
            <a:pPr algn="l"/>
            <a:r>
              <a:rPr lang="en-US" altLang="ja-JP" sz="20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&lt;&lt; </a:t>
            </a:r>
            <a:r>
              <a:rPr lang="ja-JP" altLang="en-US" sz="20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ろうきん</a:t>
            </a:r>
            <a:r>
              <a:rPr lang="en-US" altLang="ja-JP" sz="20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NISA &gt;&gt;</a:t>
            </a:r>
            <a:endParaRPr kumimoji="1" lang="ja-JP" altLang="en-US" sz="2000" b="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0" name="コンテンツ プレースホルダー 2">
            <a:extLst>
              <a:ext uri="{FF2B5EF4-FFF2-40B4-BE49-F238E27FC236}">
                <a16:creationId xmlns="" xmlns:a16="http://schemas.microsoft.com/office/drawing/2014/main" id="{4E565641-2B1C-91F5-02E5-7BDB25684901}"/>
              </a:ext>
            </a:extLst>
          </p:cNvPr>
          <p:cNvSpPr txBox="1">
            <a:spLocks/>
          </p:cNvSpPr>
          <p:nvPr/>
        </p:nvSpPr>
        <p:spPr>
          <a:xfrm>
            <a:off x="6016868" y="4753555"/>
            <a:ext cx="2947619" cy="979701"/>
          </a:xfrm>
          <a:prstGeom prst="rect">
            <a:avLst/>
          </a:prstGeom>
          <a:solidFill>
            <a:srgbClr val="FFFF99"/>
          </a:solidFill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05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★ろうきんでは個別株式はお取扱いしていません。</a:t>
            </a:r>
            <a:endParaRPr lang="en-US" altLang="ja-JP" sz="105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lang="ja-JP" altLang="en-US" sz="105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★成長投資枠の</a:t>
            </a:r>
            <a:r>
              <a:rPr lang="ja-JP" altLang="en-US" sz="1050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商品につきましては、お近くの北陸</a:t>
            </a:r>
            <a:r>
              <a:rPr lang="ja-JP" altLang="en-US" sz="1050" dirty="0" err="1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ろうきん</a:t>
            </a:r>
            <a:r>
              <a:rPr lang="ja-JP" altLang="en-US" sz="1050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窓口へ</a:t>
            </a:r>
            <a:r>
              <a:rPr lang="ja-JP" altLang="en-US" sz="105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お問い合わせください。</a:t>
            </a:r>
          </a:p>
        </p:txBody>
      </p:sp>
      <p:pic>
        <p:nvPicPr>
          <p:cNvPr id="12" name="図 11">
            <a:extLst>
              <a:ext uri="{FF2B5EF4-FFF2-40B4-BE49-F238E27FC236}">
                <a16:creationId xmlns="" xmlns:a16="http://schemas.microsoft.com/office/drawing/2014/main" id="{A9A04746-699E-A838-C362-8A35BAEB2F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16869" y="3153715"/>
            <a:ext cx="2967476" cy="1450351"/>
          </a:xfrm>
          <a:prstGeom prst="rect">
            <a:avLst/>
          </a:prstGeom>
        </p:spPr>
      </p:pic>
      <p:sp>
        <p:nvSpPr>
          <p:cNvPr id="13" name="テキスト ボックス 12">
            <a:extLst>
              <a:ext uri="{FF2B5EF4-FFF2-40B4-BE49-F238E27FC236}">
                <a16:creationId xmlns="" xmlns:a16="http://schemas.microsoft.com/office/drawing/2014/main" id="{4ACA9FBE-31C8-5D61-E862-E3B8897388EC}"/>
              </a:ext>
            </a:extLst>
          </p:cNvPr>
          <p:cNvSpPr txBox="1"/>
          <p:nvPr/>
        </p:nvSpPr>
        <p:spPr>
          <a:xfrm>
            <a:off x="5910821" y="2881193"/>
            <a:ext cx="2621619" cy="303362"/>
          </a:xfrm>
          <a:prstGeom prst="rect">
            <a:avLst/>
          </a:prstGeom>
        </p:spPr>
        <p:txBody>
          <a:bodyPr wrap="square" rtlCol="0" anchor="ctr" anchorCtr="0">
            <a:normAutofit/>
          </a:bodyPr>
          <a:lstStyle/>
          <a:p>
            <a:pPr algn="l"/>
            <a:r>
              <a:rPr lang="en-US" altLang="ja-JP" sz="9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【</a:t>
            </a:r>
            <a:r>
              <a:rPr lang="ja-JP" altLang="en-US" sz="9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販売額ランキング</a:t>
            </a:r>
            <a:r>
              <a:rPr lang="en-US" altLang="ja-JP" sz="9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】</a:t>
            </a:r>
            <a:r>
              <a:rPr lang="ja-JP" altLang="en-US" sz="9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（</a:t>
            </a:r>
            <a:r>
              <a:rPr lang="en-US" altLang="ja-JP" sz="900" b="0" i="0" dirty="0">
                <a:solidFill>
                  <a:srgbClr val="000000"/>
                </a:solidFill>
                <a:effectLst/>
                <a:latin typeface="Noto Sans JP"/>
              </a:rPr>
              <a:t>2023</a:t>
            </a:r>
            <a:r>
              <a:rPr lang="ja-JP" altLang="en-US" sz="900" b="0" i="0" dirty="0">
                <a:solidFill>
                  <a:srgbClr val="000000"/>
                </a:solidFill>
                <a:effectLst/>
                <a:latin typeface="Noto Sans JP"/>
              </a:rPr>
              <a:t>年</a:t>
            </a:r>
            <a:r>
              <a:rPr lang="en-US" altLang="ja-JP" sz="900" b="0" i="0" dirty="0">
                <a:solidFill>
                  <a:srgbClr val="000000"/>
                </a:solidFill>
                <a:effectLst/>
                <a:latin typeface="Noto Sans JP"/>
              </a:rPr>
              <a:t>3</a:t>
            </a:r>
            <a:r>
              <a:rPr lang="ja-JP" altLang="en-US" sz="900" b="0" i="0" dirty="0">
                <a:solidFill>
                  <a:srgbClr val="000000"/>
                </a:solidFill>
                <a:effectLst/>
                <a:latin typeface="Noto Sans JP"/>
              </a:rPr>
              <a:t>月末時点</a:t>
            </a:r>
            <a:r>
              <a:rPr lang="ja-JP" altLang="en-US" sz="9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）</a:t>
            </a:r>
            <a:endParaRPr kumimoji="1" lang="ja-JP" altLang="en-US" sz="9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352365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="" xmlns:a16="http://schemas.microsoft.com/office/drawing/2014/main" id="{2996B6A2-51FB-76AA-DB2B-E7C85DEDA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28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その他（参考情報）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="" xmlns:a16="http://schemas.microsoft.com/office/drawing/2014/main" id="{622296DE-F2F7-0239-551F-74D8B474EA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651" y="1268760"/>
            <a:ext cx="8042145" cy="1150808"/>
          </a:xfrm>
        </p:spPr>
        <p:txBody>
          <a:bodyPr>
            <a:normAutofit/>
          </a:bodyPr>
          <a:lstStyle/>
          <a:p>
            <a:r>
              <a:rPr lang="ja-JP" altLang="en-US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確定拠出年金制度（</a:t>
            </a:r>
            <a:r>
              <a:rPr lang="en-US" altLang="ja-JP" dirty="0" err="1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iDeCo</a:t>
            </a:r>
            <a:r>
              <a:rPr lang="ja-JP" altLang="en-US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）、</a:t>
            </a:r>
            <a:r>
              <a:rPr lang="en-US" altLang="ja-JP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NISA</a:t>
            </a:r>
            <a:r>
              <a:rPr lang="ja-JP" altLang="en-US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、財形貯蓄を併用することで、それぞれの特徴を活かして、現役世代から老後まで、ライフイベントに応じて備えをすることができます。</a:t>
            </a:r>
            <a:endParaRPr lang="en-US" altLang="ja-JP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="" xmlns:a16="http://schemas.microsoft.com/office/drawing/2014/main" id="{C74C7999-D4E5-85ED-8C4D-31C189BF5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83CA1-7381-4F83-9E46-C90B58A739B1}" type="slidenum">
              <a:rPr lang="ja-JP" altLang="en-US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pPr/>
              <a:t>7</a:t>
            </a:fld>
            <a:endParaRPr lang="ja-JP" altLang="en-US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5" name="吹き出し: 折線 4">
            <a:extLst>
              <a:ext uri="{FF2B5EF4-FFF2-40B4-BE49-F238E27FC236}">
                <a16:creationId xmlns="" xmlns:a16="http://schemas.microsoft.com/office/drawing/2014/main" id="{DDDA2781-CD77-2F1A-8869-9D7A663BC63E}"/>
              </a:ext>
            </a:extLst>
          </p:cNvPr>
          <p:cNvSpPr/>
          <p:nvPr/>
        </p:nvSpPr>
        <p:spPr>
          <a:xfrm>
            <a:off x="3851920" y="5974680"/>
            <a:ext cx="1944216" cy="576064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104963"/>
              <a:gd name="adj6" fmla="val -36236"/>
            </a:avLst>
          </a:prstGeom>
          <a:solidFill>
            <a:schemeClr val="accent5">
              <a:alpha val="6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0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年金：公的年金等控除の対象</a:t>
            </a:r>
            <a:endParaRPr kumimoji="1" lang="en-US" altLang="ja-JP" sz="900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algn="ctr"/>
            <a:r>
              <a:rPr kumimoji="1" lang="ja-JP" altLang="en-US" sz="90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一時金：退職所得控除の対象</a:t>
            </a:r>
          </a:p>
        </p:txBody>
      </p:sp>
      <p:pic>
        <p:nvPicPr>
          <p:cNvPr id="6" name="図 5">
            <a:extLst>
              <a:ext uri="{FF2B5EF4-FFF2-40B4-BE49-F238E27FC236}">
                <a16:creationId xmlns="" xmlns:a16="http://schemas.microsoft.com/office/drawing/2014/main" id="{E8E46D5C-6097-BD52-FF75-237BFFB4A4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415" y="2564904"/>
            <a:ext cx="7557025" cy="3230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0146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="" xmlns:a16="http://schemas.microsoft.com/office/drawing/2014/main" id="{2996B6A2-51FB-76AA-DB2B-E7C85DEDA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ろうきん</a:t>
            </a:r>
            <a:r>
              <a:rPr kumimoji="1" lang="en-US" altLang="ja-JP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NISA</a:t>
            </a:r>
            <a:r>
              <a:rPr kumimoji="1" lang="ja-JP" altLang="en-US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スペシャルサイト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="" xmlns:a16="http://schemas.microsoft.com/office/drawing/2014/main" id="{C74C7999-D4E5-85ED-8C4D-31C189BF5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83CA1-7381-4F83-9E46-C90B58A739B1}" type="slidenum">
              <a:rPr lang="ja-JP" altLang="en-US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pPr/>
              <a:t>8</a:t>
            </a:fld>
            <a:endParaRPr lang="ja-JP" altLang="en-US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="" xmlns:a16="http://schemas.microsoft.com/office/drawing/2014/main" id="{E8889A93-47C6-4A26-0497-6CAD8FAEF9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520" y="3548820"/>
            <a:ext cx="3525408" cy="1123615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="" xmlns:a16="http://schemas.microsoft.com/office/drawing/2014/main" id="{CA486FDA-542F-5973-C89A-FB629C30B4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690" y="5229200"/>
            <a:ext cx="874068" cy="874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コンテンツ プレースホルダー 2">
            <a:extLst>
              <a:ext uri="{FF2B5EF4-FFF2-40B4-BE49-F238E27FC236}">
                <a16:creationId xmlns="" xmlns:a16="http://schemas.microsoft.com/office/drawing/2014/main" id="{57B681B7-27A4-B8C6-7C2A-432C86F8E5E0}"/>
              </a:ext>
            </a:extLst>
          </p:cNvPr>
          <p:cNvSpPr txBox="1">
            <a:spLocks/>
          </p:cNvSpPr>
          <p:nvPr/>
        </p:nvSpPr>
        <p:spPr>
          <a:xfrm>
            <a:off x="539552" y="1716517"/>
            <a:ext cx="8280920" cy="236055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8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ろうきんでは、お客様の皆さまに</a:t>
            </a:r>
            <a:r>
              <a:rPr lang="en-US" altLang="ja-JP" sz="18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NISA</a:t>
            </a:r>
            <a:r>
              <a:rPr lang="ja-JP" altLang="en-US" sz="18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を活用した資産形成の重要さをご理解いただくために、</a:t>
            </a:r>
            <a:r>
              <a:rPr lang="en-US" altLang="ja-JP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NISA</a:t>
            </a:r>
            <a:r>
              <a:rPr lang="ja-JP" altLang="en-US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の情報をまとめた</a:t>
            </a:r>
            <a:r>
              <a:rPr lang="ja-JP" altLang="en-US" b="1" dirty="0">
                <a:solidFill>
                  <a:srgbClr val="FF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「ろうきん</a:t>
            </a:r>
            <a:r>
              <a:rPr lang="en-US" altLang="ja-JP" b="1" dirty="0">
                <a:solidFill>
                  <a:srgbClr val="FF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NISA</a:t>
            </a:r>
            <a:r>
              <a:rPr lang="ja-JP" altLang="en-US" b="1" dirty="0">
                <a:solidFill>
                  <a:srgbClr val="FF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スペシャルサイト」</a:t>
            </a:r>
            <a:r>
              <a:rPr lang="ja-JP" altLang="en-US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を開設しています。</a:t>
            </a:r>
            <a:endParaRPr lang="en-US" altLang="ja-JP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lang="ja-JP" altLang="en-US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資産形成とその取崩しによって資産寿命を確認できる「人生</a:t>
            </a:r>
            <a:r>
              <a:rPr lang="en-US" altLang="ja-JP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100</a:t>
            </a:r>
            <a:r>
              <a:rPr lang="ja-JP" altLang="en-US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年時代シミュレーション」など、資産形成に関する有用な情報をご提供させていただきます。</a:t>
            </a:r>
            <a:endParaRPr lang="en-US" altLang="ja-JP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="" xmlns:a16="http://schemas.microsoft.com/office/drawing/2014/main" id="{79D1E6EF-2809-8600-072C-0E32573FE6D6}"/>
              </a:ext>
            </a:extLst>
          </p:cNvPr>
          <p:cNvSpPr txBox="1"/>
          <p:nvPr/>
        </p:nvSpPr>
        <p:spPr>
          <a:xfrm>
            <a:off x="199972" y="1170175"/>
            <a:ext cx="2720803" cy="356647"/>
          </a:xfrm>
          <a:prstGeom prst="rect">
            <a:avLst/>
          </a:prstGeom>
        </p:spPr>
        <p:txBody>
          <a:bodyPr wrap="square" rtlCol="0" anchor="ctr" anchorCtr="0">
            <a:noAutofit/>
          </a:bodyPr>
          <a:lstStyle/>
          <a:p>
            <a:pPr algn="l"/>
            <a:r>
              <a:rPr lang="en-US" altLang="ja-JP" sz="20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&lt;&lt; </a:t>
            </a:r>
            <a:r>
              <a:rPr lang="ja-JP" altLang="en-US" sz="20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ろうきん</a:t>
            </a:r>
            <a:r>
              <a:rPr lang="en-US" altLang="ja-JP" sz="20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NISA &gt;&gt;</a:t>
            </a:r>
            <a:endParaRPr kumimoji="1" lang="ja-JP" altLang="en-US" sz="2000" b="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pic>
        <p:nvPicPr>
          <p:cNvPr id="13" name="図 12">
            <a:extLst>
              <a:ext uri="{FF2B5EF4-FFF2-40B4-BE49-F238E27FC236}">
                <a16:creationId xmlns="" xmlns:a16="http://schemas.microsoft.com/office/drawing/2014/main" id="{82FB475F-6C7E-85A2-DED7-28B4E6AD66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6592" y="4738058"/>
            <a:ext cx="3525408" cy="890199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="" xmlns:a16="http://schemas.microsoft.com/office/drawing/2014/main" id="{05349E14-D179-A143-A84F-C59B182A40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6592" y="5716402"/>
            <a:ext cx="3525408" cy="952958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="" xmlns:a16="http://schemas.microsoft.com/office/drawing/2014/main" id="{C687EF64-0A73-4E58-31C8-7557BD0615A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17991" y="3520970"/>
            <a:ext cx="3877949" cy="1179313"/>
          </a:xfrm>
          <a:prstGeom prst="rect">
            <a:avLst/>
          </a:prstGeom>
        </p:spPr>
      </p:pic>
      <p:sp>
        <p:nvSpPr>
          <p:cNvPr id="18" name="コンテンツ プレースホルダー 2">
            <a:extLst>
              <a:ext uri="{FF2B5EF4-FFF2-40B4-BE49-F238E27FC236}">
                <a16:creationId xmlns="" xmlns:a16="http://schemas.microsoft.com/office/drawing/2014/main" id="{39A53342-C2C7-7421-9AAC-27FD3372E515}"/>
              </a:ext>
            </a:extLst>
          </p:cNvPr>
          <p:cNvSpPr txBox="1">
            <a:spLocks/>
          </p:cNvSpPr>
          <p:nvPr/>
        </p:nvSpPr>
        <p:spPr>
          <a:xfrm>
            <a:off x="5955012" y="5786378"/>
            <a:ext cx="2928960" cy="4369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URL</a:t>
            </a:r>
            <a:r>
              <a:rPr lang="ja-JP" altLang="en-US" sz="1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：</a:t>
            </a:r>
            <a:r>
              <a:rPr lang="en-US" altLang="ja-JP" sz="1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https://www.rokinren.com/rokin-nisa/</a:t>
            </a:r>
            <a:endParaRPr lang="ja-JP" altLang="en-US" sz="10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68855185"/>
      </p:ext>
    </p:extLst>
  </p:cSld>
  <p:clrMapOvr>
    <a:masterClrMapping/>
  </p:clrMapOvr>
</p:sld>
</file>

<file path=ppt/theme/theme1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wrap="none" anchor="ctr" anchorCtr="0">
        <a:normAutofit/>
      </a:bodyPr>
      <a:lstStyle>
        <a:defPPr algn="l">
          <a:defRPr sz="18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9517</TotalTime>
  <Words>1177</Words>
  <Application>Microsoft Office PowerPoint</Application>
  <PresentationFormat>画面に合わせる (4:3)</PresentationFormat>
  <Paragraphs>85</Paragraphs>
  <Slides>11</Slides>
  <Notes>11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11</vt:i4>
      </vt:variant>
    </vt:vector>
  </HeadingPairs>
  <TitlesOfParts>
    <vt:vector size="19" baseType="lpstr">
      <vt:lpstr>BIZ UDゴシック</vt:lpstr>
      <vt:lpstr>HGPｺﾞｼｯｸM</vt:lpstr>
      <vt:lpstr>HG丸ｺﾞｼｯｸM-PRO</vt:lpstr>
      <vt:lpstr>ＭＳ Ｐゴシック</vt:lpstr>
      <vt:lpstr>Noto Sans JP</vt:lpstr>
      <vt:lpstr>Arial</vt:lpstr>
      <vt:lpstr>Calibri</vt:lpstr>
      <vt:lpstr>デザインの設定</vt:lpstr>
      <vt:lpstr>新しいＮＩＳＡ制度セミナー</vt:lpstr>
      <vt:lpstr>目　次</vt:lpstr>
      <vt:lpstr>NISAの特徴</vt:lpstr>
      <vt:lpstr>NISAの利用方法</vt:lpstr>
      <vt:lpstr>NISAの制度早見表</vt:lpstr>
      <vt:lpstr>NISAのQ&amp;A</vt:lpstr>
      <vt:lpstr>ろうきんNISA （ラインアップ）</vt:lpstr>
      <vt:lpstr>その他（参考情報）</vt:lpstr>
      <vt:lpstr>ろうきんNISAスペシャルサイト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kenji_TANAKA</dc:creator>
  <cp:lastModifiedBy>福村 重雄</cp:lastModifiedBy>
  <cp:revision>583</cp:revision>
  <cp:lastPrinted>2024-02-12T23:41:53Z</cp:lastPrinted>
  <dcterms:created xsi:type="dcterms:W3CDTF">2017-07-28T04:25:05Z</dcterms:created>
  <dcterms:modified xsi:type="dcterms:W3CDTF">2024-02-13T00:16:22Z</dcterms:modified>
</cp:coreProperties>
</file>